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30"/>
  </p:notesMasterIdLst>
  <p:sldIdLst>
    <p:sldId id="276" r:id="rId2"/>
    <p:sldId id="319" r:id="rId3"/>
    <p:sldId id="297" r:id="rId4"/>
    <p:sldId id="278" r:id="rId5"/>
    <p:sldId id="318" r:id="rId6"/>
    <p:sldId id="316" r:id="rId7"/>
    <p:sldId id="302" r:id="rId8"/>
    <p:sldId id="326" r:id="rId9"/>
    <p:sldId id="327" r:id="rId10"/>
    <p:sldId id="300" r:id="rId11"/>
    <p:sldId id="304" r:id="rId12"/>
    <p:sldId id="320" r:id="rId13"/>
    <p:sldId id="305" r:id="rId14"/>
    <p:sldId id="306" r:id="rId15"/>
    <p:sldId id="301" r:id="rId16"/>
    <p:sldId id="307" r:id="rId17"/>
    <p:sldId id="308" r:id="rId18"/>
    <p:sldId id="309" r:id="rId19"/>
    <p:sldId id="310" r:id="rId20"/>
    <p:sldId id="313" r:id="rId21"/>
    <p:sldId id="314" r:id="rId22"/>
    <p:sldId id="315" r:id="rId23"/>
    <p:sldId id="288" r:id="rId24"/>
    <p:sldId id="321" r:id="rId25"/>
    <p:sldId id="322" r:id="rId26"/>
    <p:sldId id="323" r:id="rId27"/>
    <p:sldId id="324" r:id="rId28"/>
    <p:sldId id="32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72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B893E-EAAC-44EF-AC4A-909B336F8F72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B981C-5A88-46AE-A6FB-8D6E9BFA3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F423B4-F085-455B-99F3-436CDBA2E855}" type="slidenum">
              <a:rPr lang="en-US"/>
              <a:pPr/>
              <a:t>2</a:t>
            </a:fld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200"/>
              <a:t>Tổ Hoá Sinh</a:t>
            </a:r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F220FEE4-CBE0-4E22-B057-1C22A7A35EEA}" type="datetime1">
              <a:rPr lang="en-US" sz="1200"/>
              <a:pPr algn="r" eaLnBrk="0" hangingPunct="0"/>
              <a:t>11/9/2022</a:t>
            </a:fld>
            <a:endParaRPr lang="en-US" sz="1200"/>
          </a:p>
        </p:txBody>
      </p:sp>
      <p:sp>
        <p:nvSpPr>
          <p:cNvPr id="47108" name="Rectangle 6"/>
          <p:cNvSpPr txBox="1">
            <a:spLocks noGrp="1"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en-US" sz="1200"/>
              <a:t>Nguyễn Đức Hữu</a:t>
            </a:r>
          </a:p>
        </p:txBody>
      </p:sp>
      <p:sp>
        <p:nvSpPr>
          <p:cNvPr id="4710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7FC489DC-5EA6-4370-9641-181F3B7F9AE8}" type="slidenum">
              <a:rPr lang="en-US" sz="1200"/>
              <a:pPr algn="r" eaLnBrk="0" hangingPunct="0"/>
              <a:t>2</a:t>
            </a:fld>
            <a:endParaRPr lang="en-US" sz="120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F423B4-F085-455B-99F3-436CDBA2E855}" type="slidenum">
              <a:rPr lang="en-US"/>
              <a:pPr/>
              <a:t>5</a:t>
            </a:fld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200"/>
              <a:t>Tổ Hoá Sinh</a:t>
            </a:r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F220FEE4-CBE0-4E22-B057-1C22A7A35EEA}" type="datetime1">
              <a:rPr lang="en-US" sz="1200"/>
              <a:pPr algn="r" eaLnBrk="0" hangingPunct="0"/>
              <a:t>11/9/2022</a:t>
            </a:fld>
            <a:endParaRPr lang="en-US" sz="1200"/>
          </a:p>
        </p:txBody>
      </p:sp>
      <p:sp>
        <p:nvSpPr>
          <p:cNvPr id="47108" name="Rectangle 6"/>
          <p:cNvSpPr txBox="1">
            <a:spLocks noGrp="1"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en-US" sz="1200"/>
              <a:t>Nguyễn Đức Hữu</a:t>
            </a:r>
          </a:p>
        </p:txBody>
      </p:sp>
      <p:sp>
        <p:nvSpPr>
          <p:cNvPr id="4710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7FC489DC-5EA6-4370-9641-181F3B7F9AE8}" type="slidenum">
              <a:rPr lang="en-US" sz="1200"/>
              <a:pPr algn="r" eaLnBrk="0" hangingPunct="0"/>
              <a:t>5</a:t>
            </a:fld>
            <a:endParaRPr lang="en-US" sz="120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812D71-8141-4261-A852-B8B2669B8967}" type="slidenum">
              <a:rPr lang="en-US" altLang="en-US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920BEB3-BC5C-4054-AF3E-6B169627A8D9}" type="slidenum">
              <a:rPr lang="en-US" altLang="en-US" sz="12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Qu¸ tr×nh tæng hîp aa</a:t>
            </a:r>
          </a:p>
        </p:txBody>
      </p:sp>
    </p:spTree>
    <p:extLst>
      <p:ext uri="{BB962C8B-B14F-4D97-AF65-F5344CB8AC3E}">
        <p14:creationId xmlns:p14="http://schemas.microsoft.com/office/powerpoint/2010/main" xmlns="" val="28972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A77FFC-D1D2-4A38-868A-667485CD6B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0843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video%20ve%20su%20hinh%20thanh%20aa.mp4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so%20do%20tong%20hop%20Protein.ppt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MPj0438777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5600" y="2967038"/>
            <a:ext cx="7823200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1422400" y="228602"/>
            <a:ext cx="9347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endParaRPr lang="en-US" sz="3200" b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2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endParaRPr lang="en-US" sz="32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406400" y="1382120"/>
            <a:ext cx="11785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03200" y="2399007"/>
            <a:ext cx="1178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600" y="5943600"/>
            <a:ext cx="6705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endParaRPr lang="en-US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06400" y="2900875"/>
            <a:ext cx="1178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2022-2023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1573" y="207037"/>
            <a:ext cx="8177843" cy="6038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GEN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" y="34497"/>
            <a:ext cx="2087591" cy="82814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56273" y="86255"/>
            <a:ext cx="1673523" cy="7936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5176" y="1154508"/>
            <a:ext cx="863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I. </a:t>
            </a:r>
            <a:r>
              <a:rPr lang="en-US" sz="2800" b="1" dirty="0" err="1" smtClean="0">
                <a:latin typeface="Times New Roman" pitchFamily="18" charset="0"/>
              </a:rPr>
              <a:t>Mối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quan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hệ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giữa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ARN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Prôtêin</a:t>
            </a:r>
            <a:endParaRPr lang="en-US" sz="2400" b="1" u="sng" dirty="0">
              <a:latin typeface="Times New Roman" pitchFamily="18" charset="0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36657" y="1665156"/>
            <a:ext cx="58563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</a:rPr>
              <a:t>Vai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trò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mARN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5" y="2120496"/>
            <a:ext cx="62116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2. </a:t>
            </a:r>
            <a:r>
              <a:rPr lang="en-US" sz="2800" b="1" dirty="0" err="1" smtClean="0">
                <a:latin typeface="Times New Roman" pitchFamily="18" charset="0"/>
              </a:rPr>
              <a:t>Sự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chuỗi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axit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amin</a:t>
            </a:r>
            <a:r>
              <a:rPr lang="en-US" sz="2800" b="1" dirty="0" smtClean="0">
                <a:latin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11" name="Right Arrow 10">
            <a:hlinkClick r:id="rId2" action="ppaction://hlinkfile"/>
          </p:cNvPr>
          <p:cNvSpPr/>
          <p:nvPr/>
        </p:nvSpPr>
        <p:spPr>
          <a:xfrm>
            <a:off x="11524593" y="6542690"/>
            <a:ext cx="157655" cy="3153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4114800"/>
            <a:ext cx="4165600" cy="2743200"/>
            <a:chOff x="-48" y="2928"/>
            <a:chExt cx="1968" cy="1392"/>
          </a:xfrm>
        </p:grpSpPr>
        <p:sp>
          <p:nvSpPr>
            <p:cNvPr id="30817" name="Oval 3"/>
            <p:cNvSpPr>
              <a:spLocks noChangeArrowheads="1"/>
            </p:cNvSpPr>
            <p:nvPr/>
          </p:nvSpPr>
          <p:spPr bwMode="auto">
            <a:xfrm>
              <a:off x="-48" y="2928"/>
              <a:ext cx="1968" cy="139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0818" name="Oval 4"/>
            <p:cNvSpPr>
              <a:spLocks noChangeArrowheads="1"/>
            </p:cNvSpPr>
            <p:nvPr/>
          </p:nvSpPr>
          <p:spPr bwMode="auto">
            <a:xfrm>
              <a:off x="-48" y="3936"/>
              <a:ext cx="1920" cy="384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</a:pPr>
              <a:endParaRPr lang="en-US" altLang="en-US" sz="1800" b="1">
                <a:solidFill>
                  <a:srgbClr val="000000"/>
                </a:solidFill>
              </a:endParaRPr>
            </a:p>
            <a:p>
              <a:pPr algn="ctr" eaLnBrk="1" hangingPunct="1"/>
              <a:r>
                <a:rPr lang="en-US" altLang="en-US" sz="1800" b="1">
                  <a:solidFill>
                    <a:srgbClr val="000000"/>
                  </a:solidFill>
                </a:rPr>
                <a:t>Ribôxôm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0668003" y="2971805"/>
            <a:ext cx="1123951" cy="1647825"/>
            <a:chOff x="192" y="2797"/>
            <a:chExt cx="531" cy="1038"/>
          </a:xfrm>
        </p:grpSpPr>
        <p:sp>
          <p:nvSpPr>
            <p:cNvPr id="30811" name="AutoShape 6"/>
            <p:cNvSpPr>
              <a:spLocks noChangeArrowheads="1"/>
            </p:cNvSpPr>
            <p:nvPr/>
          </p:nvSpPr>
          <p:spPr bwMode="auto">
            <a:xfrm rot="5400000">
              <a:off x="288" y="3552"/>
              <a:ext cx="336" cy="144"/>
            </a:xfrm>
            <a:prstGeom prst="chevron">
              <a:avLst>
                <a:gd name="adj" fmla="val 58333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r>
                <a:rPr lang="en-US" altLang="en-US" sz="1800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30812" name="AutoShape 7"/>
            <p:cNvSpPr>
              <a:spLocks noChangeArrowheads="1"/>
            </p:cNvSpPr>
            <p:nvPr/>
          </p:nvSpPr>
          <p:spPr bwMode="auto">
            <a:xfrm rot="-5400000">
              <a:off x="108" y="3553"/>
              <a:ext cx="408" cy="144"/>
            </a:xfrm>
            <a:prstGeom prst="chevron">
              <a:avLst>
                <a:gd name="adj" fmla="val 708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en-US" altLang="en-US" sz="1800" b="1">
                  <a:solidFill>
                    <a:srgbClr val="000000"/>
                  </a:solidFill>
                </a:rPr>
                <a:t>U</a:t>
              </a:r>
            </a:p>
          </p:txBody>
        </p:sp>
        <p:sp>
          <p:nvSpPr>
            <p:cNvPr id="30813" name="AutoShape 8"/>
            <p:cNvSpPr>
              <a:spLocks noChangeArrowheads="1"/>
            </p:cNvSpPr>
            <p:nvPr/>
          </p:nvSpPr>
          <p:spPr bwMode="auto">
            <a:xfrm rot="5400000">
              <a:off x="428" y="3569"/>
              <a:ext cx="414" cy="118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r>
                <a:rPr lang="en-US" altLang="en-US" sz="1800" b="1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30814" name="AutoShape 9"/>
            <p:cNvSpPr>
              <a:spLocks noChangeArrowheads="1"/>
            </p:cNvSpPr>
            <p:nvPr/>
          </p:nvSpPr>
          <p:spPr bwMode="auto">
            <a:xfrm>
              <a:off x="243" y="3146"/>
              <a:ext cx="480" cy="409"/>
            </a:xfrm>
            <a:prstGeom prst="can">
              <a:avLst>
                <a:gd name="adj" fmla="val 25000"/>
              </a:avLst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0815" name="AutoShape 10"/>
            <p:cNvSpPr>
              <a:spLocks noChangeArrowheads="1"/>
            </p:cNvSpPr>
            <p:nvPr/>
          </p:nvSpPr>
          <p:spPr bwMode="auto">
            <a:xfrm rot="-2520579">
              <a:off x="192" y="3024"/>
              <a:ext cx="480" cy="409"/>
            </a:xfrm>
            <a:prstGeom prst="can">
              <a:avLst>
                <a:gd name="adj" fmla="val 25000"/>
              </a:avLst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0816" name="Line 11"/>
            <p:cNvSpPr>
              <a:spLocks noChangeShapeType="1"/>
            </p:cNvSpPr>
            <p:nvPr/>
          </p:nvSpPr>
          <p:spPr bwMode="auto">
            <a:xfrm>
              <a:off x="432" y="2797"/>
              <a:ext cx="0" cy="19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04804" y="5821368"/>
            <a:ext cx="11444817" cy="503237"/>
            <a:chOff x="144" y="3667"/>
            <a:chExt cx="5407" cy="317"/>
          </a:xfrm>
        </p:grpSpPr>
        <p:sp>
          <p:nvSpPr>
            <p:cNvPr id="30783" name="AutoShape 13"/>
            <p:cNvSpPr>
              <a:spLocks noChangeArrowheads="1"/>
            </p:cNvSpPr>
            <p:nvPr/>
          </p:nvSpPr>
          <p:spPr bwMode="auto">
            <a:xfrm rot="5400000">
              <a:off x="744" y="3749"/>
              <a:ext cx="302" cy="144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r>
                <a:rPr lang="en-US" altLang="en-US" sz="1800" b="1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30784" name="AutoShape 14"/>
            <p:cNvSpPr>
              <a:spLocks noChangeArrowheads="1"/>
            </p:cNvSpPr>
            <p:nvPr/>
          </p:nvSpPr>
          <p:spPr bwMode="auto">
            <a:xfrm rot="5400000">
              <a:off x="1503" y="3756"/>
              <a:ext cx="302" cy="144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r>
                <a:rPr lang="en-US" altLang="en-US" sz="1800" b="1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30785" name="AutoShape 15"/>
            <p:cNvSpPr>
              <a:spLocks noChangeArrowheads="1"/>
            </p:cNvSpPr>
            <p:nvPr/>
          </p:nvSpPr>
          <p:spPr bwMode="auto">
            <a:xfrm rot="5400000">
              <a:off x="1665" y="3756"/>
              <a:ext cx="301" cy="144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r>
                <a:rPr lang="en-US" altLang="en-US" sz="1800" b="1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30786" name="AutoShape 16"/>
            <p:cNvSpPr>
              <a:spLocks noChangeArrowheads="1"/>
            </p:cNvSpPr>
            <p:nvPr/>
          </p:nvSpPr>
          <p:spPr bwMode="auto">
            <a:xfrm rot="5400000">
              <a:off x="4238" y="3750"/>
              <a:ext cx="301" cy="144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r>
                <a:rPr lang="en-US" altLang="en-US" sz="1800" b="1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30787" name="AutoShape 17"/>
            <p:cNvSpPr>
              <a:spLocks noChangeArrowheads="1"/>
            </p:cNvSpPr>
            <p:nvPr/>
          </p:nvSpPr>
          <p:spPr bwMode="auto">
            <a:xfrm rot="5400000">
              <a:off x="4400" y="3749"/>
              <a:ext cx="302" cy="144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r>
                <a:rPr lang="en-US" altLang="en-US" sz="1800" b="1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30788" name="AutoShape 18"/>
            <p:cNvSpPr>
              <a:spLocks noChangeArrowheads="1"/>
            </p:cNvSpPr>
            <p:nvPr/>
          </p:nvSpPr>
          <p:spPr bwMode="auto">
            <a:xfrm rot="5400000">
              <a:off x="3822" y="3749"/>
              <a:ext cx="302" cy="144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r>
                <a:rPr lang="en-US" altLang="en-US" sz="1800" b="1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30789" name="AutoShape 19"/>
            <p:cNvSpPr>
              <a:spLocks noChangeArrowheads="1"/>
            </p:cNvSpPr>
            <p:nvPr/>
          </p:nvSpPr>
          <p:spPr bwMode="auto">
            <a:xfrm rot="5400000">
              <a:off x="5021" y="3746"/>
              <a:ext cx="302" cy="144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r>
                <a:rPr lang="en-US" altLang="en-US" sz="1800" b="1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30790" name="AutoShape 20"/>
            <p:cNvSpPr>
              <a:spLocks noChangeArrowheads="1"/>
            </p:cNvSpPr>
            <p:nvPr/>
          </p:nvSpPr>
          <p:spPr bwMode="auto">
            <a:xfrm rot="-5400000">
              <a:off x="2241" y="3761"/>
              <a:ext cx="301" cy="144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en-US" altLang="en-US" sz="1800" b="1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30791" name="AutoShape 21"/>
            <p:cNvSpPr>
              <a:spLocks noChangeArrowheads="1"/>
            </p:cNvSpPr>
            <p:nvPr/>
          </p:nvSpPr>
          <p:spPr bwMode="auto">
            <a:xfrm rot="-5400000">
              <a:off x="2644" y="3760"/>
              <a:ext cx="302" cy="144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en-US" altLang="en-US" sz="1800" b="1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30792" name="AutoShape 22"/>
            <p:cNvSpPr>
              <a:spLocks noChangeArrowheads="1"/>
            </p:cNvSpPr>
            <p:nvPr/>
          </p:nvSpPr>
          <p:spPr bwMode="auto">
            <a:xfrm rot="-5400000">
              <a:off x="2817" y="3760"/>
              <a:ext cx="302" cy="144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en-US" altLang="en-US" sz="1800" b="1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30793" name="AutoShape 23"/>
            <p:cNvSpPr>
              <a:spLocks noChangeArrowheads="1"/>
            </p:cNvSpPr>
            <p:nvPr/>
          </p:nvSpPr>
          <p:spPr bwMode="auto">
            <a:xfrm rot="-5400000">
              <a:off x="3240" y="3760"/>
              <a:ext cx="302" cy="144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en-US" altLang="en-US" sz="1800" b="1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30794" name="AutoShape 24"/>
            <p:cNvSpPr>
              <a:spLocks noChangeArrowheads="1"/>
            </p:cNvSpPr>
            <p:nvPr/>
          </p:nvSpPr>
          <p:spPr bwMode="auto">
            <a:xfrm rot="-5400000">
              <a:off x="3414" y="3760"/>
              <a:ext cx="302" cy="144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en-US" altLang="en-US" sz="1800" b="1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30795" name="AutoShape 25"/>
            <p:cNvSpPr>
              <a:spLocks noChangeArrowheads="1"/>
            </p:cNvSpPr>
            <p:nvPr/>
          </p:nvSpPr>
          <p:spPr bwMode="auto">
            <a:xfrm rot="-5400000">
              <a:off x="4848" y="3760"/>
              <a:ext cx="302" cy="144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en-US" altLang="en-US" sz="1800" b="1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30796" name="AutoShape 26"/>
            <p:cNvSpPr>
              <a:spLocks noChangeArrowheads="1"/>
            </p:cNvSpPr>
            <p:nvPr/>
          </p:nvSpPr>
          <p:spPr bwMode="auto">
            <a:xfrm rot="-5400000">
              <a:off x="5214" y="3757"/>
              <a:ext cx="301" cy="144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en-US" altLang="en-US" sz="1800" b="1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30797" name="AutoShape 27"/>
            <p:cNvSpPr>
              <a:spLocks noChangeArrowheads="1"/>
            </p:cNvSpPr>
            <p:nvPr/>
          </p:nvSpPr>
          <p:spPr bwMode="auto">
            <a:xfrm rot="5400000">
              <a:off x="925" y="3770"/>
              <a:ext cx="284" cy="144"/>
            </a:xfrm>
            <a:prstGeom prst="chevron">
              <a:avLst>
                <a:gd name="adj" fmla="val 4930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r>
                <a:rPr lang="en-US" altLang="en-US" sz="1600" b="1">
                  <a:solidFill>
                    <a:srgbClr val="000000"/>
                  </a:solidFill>
                </a:rPr>
                <a:t>U</a:t>
              </a:r>
            </a:p>
          </p:txBody>
        </p:sp>
        <p:sp>
          <p:nvSpPr>
            <p:cNvPr id="30798" name="AutoShape 28"/>
            <p:cNvSpPr>
              <a:spLocks noChangeArrowheads="1"/>
            </p:cNvSpPr>
            <p:nvPr/>
          </p:nvSpPr>
          <p:spPr bwMode="auto">
            <a:xfrm rot="5400000">
              <a:off x="1917" y="3770"/>
              <a:ext cx="284" cy="144"/>
            </a:xfrm>
            <a:prstGeom prst="chevron">
              <a:avLst>
                <a:gd name="adj" fmla="val 4930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r>
                <a:rPr lang="en-US" altLang="en-US" sz="1600" b="1">
                  <a:solidFill>
                    <a:srgbClr val="000000"/>
                  </a:solidFill>
                </a:rPr>
                <a:t>U</a:t>
              </a:r>
            </a:p>
          </p:txBody>
        </p:sp>
        <p:sp>
          <p:nvSpPr>
            <p:cNvPr id="30799" name="AutoShape 29"/>
            <p:cNvSpPr>
              <a:spLocks noChangeArrowheads="1"/>
            </p:cNvSpPr>
            <p:nvPr/>
          </p:nvSpPr>
          <p:spPr bwMode="auto">
            <a:xfrm rot="5400000">
              <a:off x="2482" y="3762"/>
              <a:ext cx="286" cy="144"/>
            </a:xfrm>
            <a:prstGeom prst="chevron">
              <a:avLst>
                <a:gd name="adj" fmla="val 49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r>
                <a:rPr lang="en-US" altLang="en-US" sz="1600" b="1">
                  <a:solidFill>
                    <a:srgbClr val="000000"/>
                  </a:solidFill>
                </a:rPr>
                <a:t>U</a:t>
              </a:r>
            </a:p>
          </p:txBody>
        </p:sp>
        <p:sp>
          <p:nvSpPr>
            <p:cNvPr id="30800" name="AutoShape 30"/>
            <p:cNvSpPr>
              <a:spLocks noChangeArrowheads="1"/>
            </p:cNvSpPr>
            <p:nvPr/>
          </p:nvSpPr>
          <p:spPr bwMode="auto">
            <a:xfrm rot="5400000">
              <a:off x="3666" y="3762"/>
              <a:ext cx="286" cy="144"/>
            </a:xfrm>
            <a:prstGeom prst="chevron">
              <a:avLst>
                <a:gd name="adj" fmla="val 49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r>
                <a:rPr lang="en-US" altLang="en-US" sz="1600" b="1">
                  <a:solidFill>
                    <a:srgbClr val="000000"/>
                  </a:solidFill>
                </a:rPr>
                <a:t>U</a:t>
              </a:r>
            </a:p>
          </p:txBody>
        </p:sp>
        <p:sp>
          <p:nvSpPr>
            <p:cNvPr id="30801" name="AutoShape 31"/>
            <p:cNvSpPr>
              <a:spLocks noChangeArrowheads="1"/>
            </p:cNvSpPr>
            <p:nvPr/>
          </p:nvSpPr>
          <p:spPr bwMode="auto">
            <a:xfrm rot="5400000">
              <a:off x="4601" y="3762"/>
              <a:ext cx="286" cy="144"/>
            </a:xfrm>
            <a:prstGeom prst="chevron">
              <a:avLst>
                <a:gd name="adj" fmla="val 49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r>
                <a:rPr lang="en-US" altLang="en-US" sz="1600" b="1">
                  <a:solidFill>
                    <a:srgbClr val="000000"/>
                  </a:solidFill>
                </a:rPr>
                <a:t>U</a:t>
              </a:r>
            </a:p>
          </p:txBody>
        </p:sp>
        <p:sp>
          <p:nvSpPr>
            <p:cNvPr id="30802" name="AutoShape 32"/>
            <p:cNvSpPr>
              <a:spLocks noChangeArrowheads="1"/>
            </p:cNvSpPr>
            <p:nvPr/>
          </p:nvSpPr>
          <p:spPr bwMode="auto">
            <a:xfrm rot="-5400000">
              <a:off x="4007" y="3761"/>
              <a:ext cx="279" cy="144"/>
            </a:xfrm>
            <a:prstGeom prst="chevron">
              <a:avLst>
                <a:gd name="adj" fmla="val 4843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en-US" altLang="en-US" sz="1800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30803" name="AutoShape 33"/>
            <p:cNvSpPr>
              <a:spLocks noChangeArrowheads="1"/>
            </p:cNvSpPr>
            <p:nvPr/>
          </p:nvSpPr>
          <p:spPr bwMode="auto">
            <a:xfrm rot="-5400000">
              <a:off x="3080" y="3761"/>
              <a:ext cx="279" cy="144"/>
            </a:xfrm>
            <a:prstGeom prst="chevron">
              <a:avLst>
                <a:gd name="adj" fmla="val 4843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en-US" altLang="en-US" sz="1800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30804" name="AutoShape 34"/>
            <p:cNvSpPr>
              <a:spLocks noChangeArrowheads="1"/>
            </p:cNvSpPr>
            <p:nvPr/>
          </p:nvSpPr>
          <p:spPr bwMode="auto">
            <a:xfrm rot="-5400000">
              <a:off x="2090" y="3761"/>
              <a:ext cx="279" cy="144"/>
            </a:xfrm>
            <a:prstGeom prst="chevron">
              <a:avLst>
                <a:gd name="adj" fmla="val 4843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en-US" altLang="en-US" sz="1800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30805" name="AutoShape 35"/>
            <p:cNvSpPr>
              <a:spLocks noChangeArrowheads="1"/>
            </p:cNvSpPr>
            <p:nvPr/>
          </p:nvSpPr>
          <p:spPr bwMode="auto">
            <a:xfrm rot="-5400000">
              <a:off x="1091" y="3761"/>
              <a:ext cx="279" cy="144"/>
            </a:xfrm>
            <a:prstGeom prst="chevron">
              <a:avLst>
                <a:gd name="adj" fmla="val 4843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en-US" altLang="en-US" sz="1800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30806" name="AutoShape 36"/>
            <p:cNvSpPr>
              <a:spLocks noChangeArrowheads="1"/>
            </p:cNvSpPr>
            <p:nvPr/>
          </p:nvSpPr>
          <p:spPr bwMode="auto">
            <a:xfrm rot="5400000">
              <a:off x="314" y="3765"/>
              <a:ext cx="284" cy="144"/>
            </a:xfrm>
            <a:prstGeom prst="chevron">
              <a:avLst>
                <a:gd name="adj" fmla="val 4930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r>
                <a:rPr lang="en-US" altLang="en-US" sz="1600" b="1">
                  <a:solidFill>
                    <a:srgbClr val="000000"/>
                  </a:solidFill>
                </a:rPr>
                <a:t>U</a:t>
              </a:r>
            </a:p>
          </p:txBody>
        </p:sp>
        <p:sp>
          <p:nvSpPr>
            <p:cNvPr id="30807" name="AutoShape 37"/>
            <p:cNvSpPr>
              <a:spLocks noChangeArrowheads="1"/>
            </p:cNvSpPr>
            <p:nvPr/>
          </p:nvSpPr>
          <p:spPr bwMode="auto">
            <a:xfrm rot="-5400000">
              <a:off x="1329" y="3753"/>
              <a:ext cx="301" cy="144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en-US" altLang="en-US" sz="1800" b="1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30808" name="AutoShape 38"/>
            <p:cNvSpPr>
              <a:spLocks noChangeArrowheads="1"/>
            </p:cNvSpPr>
            <p:nvPr/>
          </p:nvSpPr>
          <p:spPr bwMode="auto">
            <a:xfrm rot="-5400000">
              <a:off x="172" y="3764"/>
              <a:ext cx="279" cy="144"/>
            </a:xfrm>
            <a:prstGeom prst="chevron">
              <a:avLst>
                <a:gd name="adj" fmla="val 4843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en-US" altLang="en-US" sz="1800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30809" name="AutoShape 39"/>
            <p:cNvSpPr>
              <a:spLocks noChangeArrowheads="1"/>
            </p:cNvSpPr>
            <p:nvPr/>
          </p:nvSpPr>
          <p:spPr bwMode="auto">
            <a:xfrm rot="5400000">
              <a:off x="489" y="3756"/>
              <a:ext cx="301" cy="144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r>
                <a:rPr lang="en-US" altLang="en-US" sz="1800" b="1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30810" name="Rectangle 40"/>
            <p:cNvSpPr>
              <a:spLocks noChangeArrowheads="1"/>
            </p:cNvSpPr>
            <p:nvPr/>
          </p:nvSpPr>
          <p:spPr bwMode="auto">
            <a:xfrm>
              <a:off x="144" y="3927"/>
              <a:ext cx="5407" cy="56"/>
            </a:xfrm>
            <a:prstGeom prst="rect">
              <a:avLst/>
            </a:prstGeom>
            <a:solidFill>
              <a:srgbClr val="F21F1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8233" name="Oval 41"/>
          <p:cNvSpPr>
            <a:spLocks noChangeArrowheads="1"/>
          </p:cNvSpPr>
          <p:nvPr/>
        </p:nvSpPr>
        <p:spPr bwMode="auto">
          <a:xfrm>
            <a:off x="10668000" y="2362205"/>
            <a:ext cx="914400" cy="639763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800" b="1">
                <a:solidFill>
                  <a:srgbClr val="000000"/>
                </a:solidFill>
              </a:rPr>
              <a:t>MET</a:t>
            </a:r>
          </a:p>
        </p:txBody>
      </p:sp>
      <p:sp>
        <p:nvSpPr>
          <p:cNvPr id="8234" name="Oval 42"/>
          <p:cNvSpPr>
            <a:spLocks noChangeArrowheads="1"/>
          </p:cNvSpPr>
          <p:nvPr/>
        </p:nvSpPr>
        <p:spPr bwMode="auto">
          <a:xfrm>
            <a:off x="9144000" y="2362205"/>
            <a:ext cx="914400" cy="639763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800" b="1">
                <a:solidFill>
                  <a:srgbClr val="000000"/>
                </a:solidFill>
              </a:rPr>
              <a:t>VAL</a:t>
            </a:r>
          </a:p>
        </p:txBody>
      </p:sp>
      <p:sp>
        <p:nvSpPr>
          <p:cNvPr id="8235" name="Line 43"/>
          <p:cNvSpPr>
            <a:spLocks noChangeShapeType="1"/>
          </p:cNvSpPr>
          <p:nvPr/>
        </p:nvSpPr>
        <p:spPr bwMode="auto">
          <a:xfrm>
            <a:off x="1320800" y="4114800"/>
            <a:ext cx="406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10769603" y="2895600"/>
            <a:ext cx="1123951" cy="1647825"/>
            <a:chOff x="4560" y="2592"/>
            <a:chExt cx="531" cy="1038"/>
          </a:xfrm>
        </p:grpSpPr>
        <p:sp>
          <p:nvSpPr>
            <p:cNvPr id="30777" name="AutoShape 45"/>
            <p:cNvSpPr>
              <a:spLocks noChangeArrowheads="1"/>
            </p:cNvSpPr>
            <p:nvPr/>
          </p:nvSpPr>
          <p:spPr bwMode="auto">
            <a:xfrm rot="-5400000">
              <a:off x="4512" y="3360"/>
              <a:ext cx="336" cy="144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en-US" altLang="en-US" sz="1800" b="1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30778" name="AutoShape 46"/>
            <p:cNvSpPr>
              <a:spLocks noChangeArrowheads="1"/>
            </p:cNvSpPr>
            <p:nvPr/>
          </p:nvSpPr>
          <p:spPr bwMode="auto">
            <a:xfrm rot="5400000">
              <a:off x="4796" y="3364"/>
              <a:ext cx="414" cy="118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r>
                <a:rPr lang="en-US" altLang="en-US" sz="1800" b="1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30779" name="AutoShape 47"/>
            <p:cNvSpPr>
              <a:spLocks noChangeArrowheads="1"/>
            </p:cNvSpPr>
            <p:nvPr/>
          </p:nvSpPr>
          <p:spPr bwMode="auto">
            <a:xfrm rot="5400000">
              <a:off x="4652" y="3364"/>
              <a:ext cx="414" cy="118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r>
                <a:rPr lang="en-US" altLang="en-US" sz="1800" b="1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30780" name="AutoShape 48"/>
            <p:cNvSpPr>
              <a:spLocks noChangeArrowheads="1"/>
            </p:cNvSpPr>
            <p:nvPr/>
          </p:nvSpPr>
          <p:spPr bwMode="auto">
            <a:xfrm>
              <a:off x="4611" y="2941"/>
              <a:ext cx="480" cy="409"/>
            </a:xfrm>
            <a:prstGeom prst="can">
              <a:avLst>
                <a:gd name="adj" fmla="val 25000"/>
              </a:avLst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0781" name="AutoShape 49"/>
            <p:cNvSpPr>
              <a:spLocks noChangeArrowheads="1"/>
            </p:cNvSpPr>
            <p:nvPr/>
          </p:nvSpPr>
          <p:spPr bwMode="auto">
            <a:xfrm rot="-2520579">
              <a:off x="4560" y="2819"/>
              <a:ext cx="480" cy="409"/>
            </a:xfrm>
            <a:prstGeom prst="can">
              <a:avLst>
                <a:gd name="adj" fmla="val 25000"/>
              </a:avLst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0782" name="Line 50"/>
            <p:cNvSpPr>
              <a:spLocks noChangeShapeType="1"/>
            </p:cNvSpPr>
            <p:nvPr/>
          </p:nvSpPr>
          <p:spPr bwMode="auto">
            <a:xfrm>
              <a:off x="4800" y="2592"/>
              <a:ext cx="0" cy="19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43" name="Oval 51"/>
          <p:cNvSpPr>
            <a:spLocks noChangeArrowheads="1"/>
          </p:cNvSpPr>
          <p:nvPr/>
        </p:nvSpPr>
        <p:spPr bwMode="auto">
          <a:xfrm>
            <a:off x="10769600" y="2286005"/>
            <a:ext cx="914400" cy="639763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800" b="1">
                <a:solidFill>
                  <a:srgbClr val="000000"/>
                </a:solidFill>
              </a:rPr>
              <a:t>ARG</a:t>
            </a:r>
          </a:p>
        </p:txBody>
      </p:sp>
      <p:sp>
        <p:nvSpPr>
          <p:cNvPr id="8244" name="Line 52"/>
          <p:cNvSpPr>
            <a:spLocks noChangeShapeType="1"/>
          </p:cNvSpPr>
          <p:nvPr/>
        </p:nvSpPr>
        <p:spPr bwMode="auto">
          <a:xfrm>
            <a:off x="2531533" y="4032250"/>
            <a:ext cx="406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11068052" y="2438400"/>
            <a:ext cx="1123949" cy="1638300"/>
            <a:chOff x="4704" y="2592"/>
            <a:chExt cx="531" cy="1032"/>
          </a:xfrm>
        </p:grpSpPr>
        <p:sp>
          <p:nvSpPr>
            <p:cNvPr id="30771" name="AutoShape 54"/>
            <p:cNvSpPr>
              <a:spLocks noChangeArrowheads="1"/>
            </p:cNvSpPr>
            <p:nvPr/>
          </p:nvSpPr>
          <p:spPr bwMode="auto">
            <a:xfrm rot="-5400000">
              <a:off x="4992" y="3360"/>
              <a:ext cx="336" cy="144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en-US" altLang="en-US" sz="1800" b="1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30772" name="AutoShape 55"/>
            <p:cNvSpPr>
              <a:spLocks noChangeArrowheads="1"/>
            </p:cNvSpPr>
            <p:nvPr/>
          </p:nvSpPr>
          <p:spPr bwMode="auto">
            <a:xfrm rot="5400000">
              <a:off x="4656" y="3347"/>
              <a:ext cx="336" cy="144"/>
            </a:xfrm>
            <a:prstGeom prst="chevron">
              <a:avLst>
                <a:gd name="adj" fmla="val 58333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r>
                <a:rPr lang="en-US" altLang="en-US" sz="1800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30773" name="AutoShape 56"/>
            <p:cNvSpPr>
              <a:spLocks noChangeArrowheads="1"/>
            </p:cNvSpPr>
            <p:nvPr/>
          </p:nvSpPr>
          <p:spPr bwMode="auto">
            <a:xfrm rot="-5400000">
              <a:off x="4812" y="3348"/>
              <a:ext cx="408" cy="144"/>
            </a:xfrm>
            <a:prstGeom prst="chevron">
              <a:avLst>
                <a:gd name="adj" fmla="val 708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en-US" altLang="en-US" sz="1800" b="1">
                  <a:solidFill>
                    <a:srgbClr val="000000"/>
                  </a:solidFill>
                </a:rPr>
                <a:t>U</a:t>
              </a:r>
            </a:p>
          </p:txBody>
        </p:sp>
        <p:sp>
          <p:nvSpPr>
            <p:cNvPr id="30774" name="AutoShape 57"/>
            <p:cNvSpPr>
              <a:spLocks noChangeArrowheads="1"/>
            </p:cNvSpPr>
            <p:nvPr/>
          </p:nvSpPr>
          <p:spPr bwMode="auto">
            <a:xfrm>
              <a:off x="4755" y="2941"/>
              <a:ext cx="480" cy="409"/>
            </a:xfrm>
            <a:prstGeom prst="can">
              <a:avLst>
                <a:gd name="adj" fmla="val 25000"/>
              </a:avLst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0775" name="AutoShape 58"/>
            <p:cNvSpPr>
              <a:spLocks noChangeArrowheads="1"/>
            </p:cNvSpPr>
            <p:nvPr/>
          </p:nvSpPr>
          <p:spPr bwMode="auto">
            <a:xfrm rot="-2520579">
              <a:off x="4704" y="2819"/>
              <a:ext cx="480" cy="409"/>
            </a:xfrm>
            <a:prstGeom prst="can">
              <a:avLst>
                <a:gd name="adj" fmla="val 25000"/>
              </a:avLst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 b="1">
                  <a:solidFill>
                    <a:srgbClr val="000000"/>
                  </a:solidFill>
                </a:rPr>
                <a:t>tARN</a:t>
              </a:r>
            </a:p>
          </p:txBody>
        </p:sp>
        <p:sp>
          <p:nvSpPr>
            <p:cNvPr id="30776" name="Line 59"/>
            <p:cNvSpPr>
              <a:spLocks noChangeShapeType="1"/>
            </p:cNvSpPr>
            <p:nvPr/>
          </p:nvSpPr>
          <p:spPr bwMode="auto">
            <a:xfrm>
              <a:off x="4944" y="2592"/>
              <a:ext cx="0" cy="19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52" name="Oval 60"/>
          <p:cNvSpPr>
            <a:spLocks noChangeArrowheads="1"/>
          </p:cNvSpPr>
          <p:nvPr/>
        </p:nvSpPr>
        <p:spPr bwMode="auto">
          <a:xfrm>
            <a:off x="11074400" y="1828805"/>
            <a:ext cx="914400" cy="639763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993366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800" b="1">
                <a:solidFill>
                  <a:srgbClr val="000000"/>
                </a:solidFill>
              </a:rPr>
              <a:t>TIR</a:t>
            </a:r>
          </a:p>
        </p:txBody>
      </p:sp>
      <p:sp>
        <p:nvSpPr>
          <p:cNvPr id="8253" name="Line 61"/>
          <p:cNvSpPr>
            <a:spLocks noChangeShapeType="1"/>
          </p:cNvSpPr>
          <p:nvPr/>
        </p:nvSpPr>
        <p:spPr bwMode="auto">
          <a:xfrm>
            <a:off x="3750733" y="4089400"/>
            <a:ext cx="406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62"/>
          <p:cNvGrpSpPr>
            <a:grpSpLocks/>
          </p:cNvGrpSpPr>
          <p:nvPr/>
        </p:nvGrpSpPr>
        <p:grpSpPr bwMode="auto">
          <a:xfrm>
            <a:off x="10871203" y="2819400"/>
            <a:ext cx="1123951" cy="1600200"/>
            <a:chOff x="4752" y="2640"/>
            <a:chExt cx="531" cy="1008"/>
          </a:xfrm>
        </p:grpSpPr>
        <p:sp>
          <p:nvSpPr>
            <p:cNvPr id="30765" name="AutoShape 63"/>
            <p:cNvSpPr>
              <a:spLocks noChangeArrowheads="1"/>
            </p:cNvSpPr>
            <p:nvPr/>
          </p:nvSpPr>
          <p:spPr bwMode="auto">
            <a:xfrm rot="-5400000">
              <a:off x="4896" y="3408"/>
              <a:ext cx="336" cy="144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en-US" altLang="en-US" sz="1800" b="1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30766" name="AutoShape 64"/>
            <p:cNvSpPr>
              <a:spLocks noChangeArrowheads="1"/>
            </p:cNvSpPr>
            <p:nvPr/>
          </p:nvSpPr>
          <p:spPr bwMode="auto">
            <a:xfrm rot="-5400000">
              <a:off x="5040" y="3408"/>
              <a:ext cx="336" cy="144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en-US" altLang="en-US" sz="1800" b="1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30767" name="AutoShape 65"/>
            <p:cNvSpPr>
              <a:spLocks noChangeArrowheads="1"/>
            </p:cNvSpPr>
            <p:nvPr/>
          </p:nvSpPr>
          <p:spPr bwMode="auto">
            <a:xfrm rot="5400000">
              <a:off x="4704" y="3395"/>
              <a:ext cx="336" cy="144"/>
            </a:xfrm>
            <a:prstGeom prst="chevron">
              <a:avLst>
                <a:gd name="adj" fmla="val 58333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r>
                <a:rPr lang="en-US" altLang="en-US" sz="1800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30768" name="AutoShape 66"/>
            <p:cNvSpPr>
              <a:spLocks noChangeArrowheads="1"/>
            </p:cNvSpPr>
            <p:nvPr/>
          </p:nvSpPr>
          <p:spPr bwMode="auto">
            <a:xfrm>
              <a:off x="4803" y="2989"/>
              <a:ext cx="480" cy="409"/>
            </a:xfrm>
            <a:prstGeom prst="can">
              <a:avLst>
                <a:gd name="adj" fmla="val 25000"/>
              </a:avLst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0769" name="AutoShape 67"/>
            <p:cNvSpPr>
              <a:spLocks noChangeArrowheads="1"/>
            </p:cNvSpPr>
            <p:nvPr/>
          </p:nvSpPr>
          <p:spPr bwMode="auto">
            <a:xfrm rot="-2520579">
              <a:off x="4752" y="2867"/>
              <a:ext cx="480" cy="409"/>
            </a:xfrm>
            <a:prstGeom prst="can">
              <a:avLst>
                <a:gd name="adj" fmla="val 25000"/>
              </a:avLst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 b="1">
                  <a:solidFill>
                    <a:srgbClr val="000000"/>
                  </a:solidFill>
                </a:rPr>
                <a:t>tARN</a:t>
              </a:r>
            </a:p>
          </p:txBody>
        </p:sp>
        <p:sp>
          <p:nvSpPr>
            <p:cNvPr id="30770" name="Line 68"/>
            <p:cNvSpPr>
              <a:spLocks noChangeShapeType="1"/>
            </p:cNvSpPr>
            <p:nvPr/>
          </p:nvSpPr>
          <p:spPr bwMode="auto">
            <a:xfrm>
              <a:off x="4992" y="2640"/>
              <a:ext cx="0" cy="19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61" name="Oval 69"/>
          <p:cNvSpPr>
            <a:spLocks noChangeArrowheads="1"/>
          </p:cNvSpPr>
          <p:nvPr/>
        </p:nvSpPr>
        <p:spPr bwMode="auto">
          <a:xfrm>
            <a:off x="10871200" y="2209805"/>
            <a:ext cx="914400" cy="639763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DBD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800" b="1">
                <a:solidFill>
                  <a:srgbClr val="000000"/>
                </a:solidFill>
              </a:rPr>
              <a:t>SER</a:t>
            </a:r>
          </a:p>
        </p:txBody>
      </p:sp>
      <p:sp>
        <p:nvSpPr>
          <p:cNvPr id="8262" name="Line 70"/>
          <p:cNvSpPr>
            <a:spLocks noChangeShapeType="1"/>
          </p:cNvSpPr>
          <p:nvPr/>
        </p:nvSpPr>
        <p:spPr bwMode="auto">
          <a:xfrm>
            <a:off x="5020733" y="4114800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11068052" y="4114800"/>
            <a:ext cx="1123949" cy="1638300"/>
            <a:chOff x="4944" y="2592"/>
            <a:chExt cx="531" cy="1032"/>
          </a:xfrm>
        </p:grpSpPr>
        <p:sp>
          <p:nvSpPr>
            <p:cNvPr id="30759" name="AutoShape 72"/>
            <p:cNvSpPr>
              <a:spLocks noChangeArrowheads="1"/>
            </p:cNvSpPr>
            <p:nvPr/>
          </p:nvSpPr>
          <p:spPr bwMode="auto">
            <a:xfrm rot="-5400000">
              <a:off x="4860" y="3348"/>
              <a:ext cx="408" cy="144"/>
            </a:xfrm>
            <a:prstGeom prst="chevron">
              <a:avLst>
                <a:gd name="adj" fmla="val 708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en-US" altLang="en-US" sz="1800" b="1">
                  <a:solidFill>
                    <a:srgbClr val="000000"/>
                  </a:solidFill>
                </a:rPr>
                <a:t>U</a:t>
              </a:r>
            </a:p>
          </p:txBody>
        </p:sp>
        <p:sp>
          <p:nvSpPr>
            <p:cNvPr id="30760" name="AutoShape 73"/>
            <p:cNvSpPr>
              <a:spLocks noChangeArrowheads="1"/>
            </p:cNvSpPr>
            <p:nvPr/>
          </p:nvSpPr>
          <p:spPr bwMode="auto">
            <a:xfrm rot="-5400000">
              <a:off x="5088" y="3360"/>
              <a:ext cx="336" cy="144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en-US" altLang="en-US" sz="1800" b="1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30761" name="AutoShape 74"/>
            <p:cNvSpPr>
              <a:spLocks noChangeArrowheads="1"/>
            </p:cNvSpPr>
            <p:nvPr/>
          </p:nvSpPr>
          <p:spPr bwMode="auto">
            <a:xfrm rot="-5400000">
              <a:off x="5232" y="3360"/>
              <a:ext cx="336" cy="144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en-US" altLang="en-US" sz="1800" b="1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30762" name="AutoShape 75"/>
            <p:cNvSpPr>
              <a:spLocks noChangeArrowheads="1"/>
            </p:cNvSpPr>
            <p:nvPr/>
          </p:nvSpPr>
          <p:spPr bwMode="auto">
            <a:xfrm>
              <a:off x="4995" y="2941"/>
              <a:ext cx="480" cy="409"/>
            </a:xfrm>
            <a:prstGeom prst="can">
              <a:avLst>
                <a:gd name="adj" fmla="val 25000"/>
              </a:avLst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vi-VN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0763" name="AutoShape 76"/>
            <p:cNvSpPr>
              <a:spLocks noChangeArrowheads="1"/>
            </p:cNvSpPr>
            <p:nvPr/>
          </p:nvSpPr>
          <p:spPr bwMode="auto">
            <a:xfrm rot="-2520579">
              <a:off x="4944" y="2819"/>
              <a:ext cx="480" cy="409"/>
            </a:xfrm>
            <a:prstGeom prst="can">
              <a:avLst>
                <a:gd name="adj" fmla="val 25000"/>
              </a:avLst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 b="1">
                  <a:solidFill>
                    <a:srgbClr val="000000"/>
                  </a:solidFill>
                </a:rPr>
                <a:t>tARN</a:t>
              </a:r>
            </a:p>
          </p:txBody>
        </p:sp>
        <p:sp>
          <p:nvSpPr>
            <p:cNvPr id="30764" name="Line 77"/>
            <p:cNvSpPr>
              <a:spLocks noChangeShapeType="1"/>
            </p:cNvSpPr>
            <p:nvPr/>
          </p:nvSpPr>
          <p:spPr bwMode="auto">
            <a:xfrm>
              <a:off x="5184" y="2592"/>
              <a:ext cx="0" cy="19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70" name="Oval 78"/>
          <p:cNvSpPr>
            <a:spLocks noChangeArrowheads="1"/>
          </p:cNvSpPr>
          <p:nvPr/>
        </p:nvSpPr>
        <p:spPr bwMode="auto">
          <a:xfrm>
            <a:off x="11074400" y="3505205"/>
            <a:ext cx="914400" cy="639763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6633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800" b="1">
                <a:solidFill>
                  <a:srgbClr val="000000"/>
                </a:solidFill>
              </a:rPr>
              <a:t>LEU</a:t>
            </a:r>
          </a:p>
        </p:txBody>
      </p:sp>
      <p:sp>
        <p:nvSpPr>
          <p:cNvPr id="8271" name="Line 79"/>
          <p:cNvSpPr>
            <a:spLocks noChangeShapeType="1"/>
          </p:cNvSpPr>
          <p:nvPr/>
        </p:nvSpPr>
        <p:spPr bwMode="auto">
          <a:xfrm>
            <a:off x="6197600" y="4114800"/>
            <a:ext cx="406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80"/>
          <p:cNvGrpSpPr>
            <a:grpSpLocks/>
          </p:cNvGrpSpPr>
          <p:nvPr/>
        </p:nvGrpSpPr>
        <p:grpSpPr bwMode="auto">
          <a:xfrm>
            <a:off x="11068052" y="762005"/>
            <a:ext cx="1123949" cy="1287463"/>
            <a:chOff x="4896" y="336"/>
            <a:chExt cx="531" cy="811"/>
          </a:xfrm>
        </p:grpSpPr>
        <p:sp>
          <p:nvSpPr>
            <p:cNvPr id="30754" name="AutoShape 81"/>
            <p:cNvSpPr>
              <a:spLocks noChangeArrowheads="1"/>
            </p:cNvSpPr>
            <p:nvPr/>
          </p:nvSpPr>
          <p:spPr bwMode="auto">
            <a:xfrm rot="5400000">
              <a:off x="4848" y="877"/>
              <a:ext cx="336" cy="144"/>
            </a:xfrm>
            <a:prstGeom prst="chevron">
              <a:avLst>
                <a:gd name="adj" fmla="val 58333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r>
                <a:rPr lang="en-US" altLang="en-US" sz="1800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30755" name="AutoShape 82"/>
            <p:cNvSpPr>
              <a:spLocks noChangeArrowheads="1"/>
            </p:cNvSpPr>
            <p:nvPr/>
          </p:nvSpPr>
          <p:spPr bwMode="auto">
            <a:xfrm rot="-5400000">
              <a:off x="5148" y="865"/>
              <a:ext cx="408" cy="144"/>
            </a:xfrm>
            <a:prstGeom prst="chevron">
              <a:avLst>
                <a:gd name="adj" fmla="val 708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en-US" altLang="en-US" sz="1800" b="1">
                  <a:solidFill>
                    <a:srgbClr val="000000"/>
                  </a:solidFill>
                </a:rPr>
                <a:t>U</a:t>
              </a:r>
            </a:p>
          </p:txBody>
        </p:sp>
        <p:sp>
          <p:nvSpPr>
            <p:cNvPr id="30756" name="AutoShape 83"/>
            <p:cNvSpPr>
              <a:spLocks noChangeArrowheads="1"/>
            </p:cNvSpPr>
            <p:nvPr/>
          </p:nvSpPr>
          <p:spPr bwMode="auto">
            <a:xfrm rot="5400000">
              <a:off x="4988" y="881"/>
              <a:ext cx="414" cy="118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r>
                <a:rPr lang="en-US" altLang="en-US" sz="1800" b="1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30757" name="AutoShape 84"/>
            <p:cNvSpPr>
              <a:spLocks noChangeArrowheads="1"/>
            </p:cNvSpPr>
            <p:nvPr/>
          </p:nvSpPr>
          <p:spPr bwMode="auto">
            <a:xfrm>
              <a:off x="4947" y="458"/>
              <a:ext cx="480" cy="409"/>
            </a:xfrm>
            <a:prstGeom prst="can">
              <a:avLst>
                <a:gd name="adj" fmla="val 25000"/>
              </a:avLst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vi-VN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0758" name="AutoShape 85"/>
            <p:cNvSpPr>
              <a:spLocks noChangeArrowheads="1"/>
            </p:cNvSpPr>
            <p:nvPr/>
          </p:nvSpPr>
          <p:spPr bwMode="auto">
            <a:xfrm rot="-2520579">
              <a:off x="4896" y="336"/>
              <a:ext cx="480" cy="409"/>
            </a:xfrm>
            <a:prstGeom prst="can">
              <a:avLst>
                <a:gd name="adj" fmla="val 25000"/>
              </a:avLst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 b="1">
                  <a:solidFill>
                    <a:srgbClr val="000000"/>
                  </a:solidFill>
                </a:rPr>
                <a:t>tARN</a:t>
              </a:r>
            </a:p>
          </p:txBody>
        </p:sp>
      </p:grpSp>
      <p:grpSp>
        <p:nvGrpSpPr>
          <p:cNvPr id="10" name="Group 87"/>
          <p:cNvGrpSpPr>
            <a:grpSpLocks/>
          </p:cNvGrpSpPr>
          <p:nvPr/>
        </p:nvGrpSpPr>
        <p:grpSpPr bwMode="auto">
          <a:xfrm>
            <a:off x="9188451" y="2971805"/>
            <a:ext cx="1079500" cy="1647825"/>
            <a:chOff x="3621" y="1872"/>
            <a:chExt cx="510" cy="1038"/>
          </a:xfrm>
        </p:grpSpPr>
        <p:sp>
          <p:nvSpPr>
            <p:cNvPr id="30748" name="AutoShape 88"/>
            <p:cNvSpPr>
              <a:spLocks noChangeArrowheads="1"/>
            </p:cNvSpPr>
            <p:nvPr/>
          </p:nvSpPr>
          <p:spPr bwMode="auto">
            <a:xfrm rot="5400000">
              <a:off x="3696" y="2627"/>
              <a:ext cx="336" cy="144"/>
            </a:xfrm>
            <a:prstGeom prst="chevron">
              <a:avLst>
                <a:gd name="adj" fmla="val 58333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r>
                <a:rPr lang="en-US" altLang="en-US" sz="1800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30749" name="AutoShape 89"/>
            <p:cNvSpPr>
              <a:spLocks noChangeArrowheads="1"/>
            </p:cNvSpPr>
            <p:nvPr/>
          </p:nvSpPr>
          <p:spPr bwMode="auto">
            <a:xfrm rot="-5400000">
              <a:off x="3852" y="2628"/>
              <a:ext cx="408" cy="144"/>
            </a:xfrm>
            <a:prstGeom prst="chevron">
              <a:avLst>
                <a:gd name="adj" fmla="val 708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en-US" altLang="en-US" sz="1800" b="1">
                  <a:solidFill>
                    <a:srgbClr val="000000"/>
                  </a:solidFill>
                </a:rPr>
                <a:t>U</a:t>
              </a:r>
            </a:p>
          </p:txBody>
        </p:sp>
        <p:sp>
          <p:nvSpPr>
            <p:cNvPr id="30750" name="AutoShape 90"/>
            <p:cNvSpPr>
              <a:spLocks noChangeArrowheads="1"/>
            </p:cNvSpPr>
            <p:nvPr/>
          </p:nvSpPr>
          <p:spPr bwMode="auto">
            <a:xfrm rot="5400000">
              <a:off x="3500" y="2644"/>
              <a:ext cx="414" cy="118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r>
                <a:rPr lang="en-US" altLang="en-US" sz="1800" b="1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30751" name="AutoShape 91"/>
            <p:cNvSpPr>
              <a:spLocks noChangeArrowheads="1"/>
            </p:cNvSpPr>
            <p:nvPr/>
          </p:nvSpPr>
          <p:spPr bwMode="auto">
            <a:xfrm>
              <a:off x="3651" y="2221"/>
              <a:ext cx="480" cy="409"/>
            </a:xfrm>
            <a:prstGeom prst="can">
              <a:avLst>
                <a:gd name="adj" fmla="val 25000"/>
              </a:avLst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vi-VN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0752" name="AutoShape 92"/>
            <p:cNvSpPr>
              <a:spLocks noChangeArrowheads="1"/>
            </p:cNvSpPr>
            <p:nvPr/>
          </p:nvSpPr>
          <p:spPr bwMode="auto">
            <a:xfrm rot="-2520579">
              <a:off x="3621" y="2123"/>
              <a:ext cx="480" cy="409"/>
            </a:xfrm>
            <a:prstGeom prst="can">
              <a:avLst>
                <a:gd name="adj" fmla="val 25000"/>
              </a:avLst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 b="1">
                  <a:solidFill>
                    <a:srgbClr val="000000"/>
                  </a:solidFill>
                </a:rPr>
                <a:t>tARN</a:t>
              </a:r>
            </a:p>
          </p:txBody>
        </p:sp>
        <p:sp>
          <p:nvSpPr>
            <p:cNvPr id="30753" name="Line 93"/>
            <p:cNvSpPr>
              <a:spLocks noChangeShapeType="1"/>
            </p:cNvSpPr>
            <p:nvPr/>
          </p:nvSpPr>
          <p:spPr bwMode="auto">
            <a:xfrm>
              <a:off x="3840" y="1872"/>
              <a:ext cx="0" cy="19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94"/>
          <p:cNvGrpSpPr>
            <a:grpSpLocks/>
          </p:cNvGrpSpPr>
          <p:nvPr/>
        </p:nvGrpSpPr>
        <p:grpSpPr bwMode="auto">
          <a:xfrm>
            <a:off x="5181600" y="6248405"/>
            <a:ext cx="1727200" cy="595313"/>
            <a:chOff x="2448" y="3936"/>
            <a:chExt cx="816" cy="375"/>
          </a:xfrm>
        </p:grpSpPr>
        <p:sp>
          <p:nvSpPr>
            <p:cNvPr id="30746" name="Text Box 95"/>
            <p:cNvSpPr txBox="1">
              <a:spLocks noChangeArrowheads="1"/>
            </p:cNvSpPr>
            <p:nvPr/>
          </p:nvSpPr>
          <p:spPr bwMode="auto">
            <a:xfrm>
              <a:off x="2448" y="4080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0000"/>
                  </a:solidFill>
                </a:rPr>
                <a:t>mARN</a:t>
              </a:r>
            </a:p>
          </p:txBody>
        </p:sp>
        <p:sp>
          <p:nvSpPr>
            <p:cNvPr id="30747" name="Line 96"/>
            <p:cNvSpPr>
              <a:spLocks noChangeShapeType="1"/>
            </p:cNvSpPr>
            <p:nvPr/>
          </p:nvSpPr>
          <p:spPr bwMode="auto">
            <a:xfrm flipV="1">
              <a:off x="2832" y="3936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96" name="Text Box 104"/>
          <p:cNvSpPr txBox="1">
            <a:spLocks noChangeArrowheads="1"/>
          </p:cNvSpPr>
          <p:nvPr/>
        </p:nvSpPr>
        <p:spPr bwMode="auto">
          <a:xfrm>
            <a:off x="8839202" y="4784726"/>
            <a:ext cx="14551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>
                <a:solidFill>
                  <a:srgbClr val="333399"/>
                </a:solidFill>
              </a:rPr>
              <a:t>Mã kết thúc</a:t>
            </a:r>
          </a:p>
        </p:txBody>
      </p:sp>
      <p:sp>
        <p:nvSpPr>
          <p:cNvPr id="8298" name="Line 106"/>
          <p:cNvSpPr>
            <a:spLocks noChangeShapeType="1"/>
          </p:cNvSpPr>
          <p:nvPr/>
        </p:nvSpPr>
        <p:spPr bwMode="auto">
          <a:xfrm flipH="1">
            <a:off x="8534400" y="5257800"/>
            <a:ext cx="1219200" cy="53340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45" name="Text Box 9">
            <a:hlinkClick r:id="rId2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230717" y="1066800"/>
            <a:ext cx="9279467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alt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36994E-6 C -0.13438 0.05226 -0.26823 0.1052 -0.40782 0.14035 C -0.54757 0.17549 -0.76788 0.21295 -0.83768 0.21087 " pathEditMode="relative" rAng="0" ptsTypes="a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" y="10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0.00208 C -0.13437 0.05017 -0.26823 0.10312 -0.40781 0.13827 C -0.54757 0.17341 -0.76788 0.21087 -0.83767 0.20879 " pathEditMode="relative" rAng="0" ptsTypes="aaA">
                                      <p:cBhvr>
                                        <p:cTn id="31" dur="2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36994E-6 C -0.10261 0.07006 -0.20469 0.14058 -0.3066 0.17596 C -0.40868 0.2111 -0.56268 0.21295 -0.61268 0.21179 " pathEditMode="relative" rAng="0" ptsTypes="a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" y="10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31214E-7 C -0.1026 0.07006 -0.20469 0.14058 -0.3066 0.17595 C -0.40868 0.2111 -0.56267 0.21295 -0.61267 0.21179 " pathEditMode="relative" rAng="0" ptsTypes="aaA">
                                      <p:cBhvr>
                                        <p:cTn id="45" dur="2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10405E-6 L -0.64601 0.2129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10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96532E-6 L -0.64583 0.2087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9.24855E-7 L 0.12917 -0.0055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8.67052E-7 C -0.10174 0.09457 -0.20313 0.18913 -0.29809 0.2363 C -0.39306 0.28347 -0.52708 0.29133 -0.57049 0.28324 " pathEditMode="relative" rAng="0" ptsTypes="aaA">
                                      <p:cBhvr>
                                        <p:cTn id="9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" y="14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9017E-7 C -0.10173 0.09295 -0.20312 0.18613 -0.29826 0.23237 C -0.39323 0.27861 -0.52743 0.28647 -0.57083 0.27838 " pathEditMode="relative" rAng="0" ptsTypes="aaA">
                                      <p:cBhvr>
                                        <p:cTn id="96" dur="2000" fill="hold"/>
                                        <p:tgtEl>
                                          <p:spTgt spid="8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" y="143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17 -0.00555 L 0.22083 -0.0055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7457E-6 C -0.05365 0.07908 -0.10694 0.15838 -0.18281 0.1963 C -0.25851 0.23422 -0.41146 0.24208 -0.45417 0.22775 " pathEditMode="relative" rAng="0" ptsTypes="aaA">
                                      <p:cBhvr>
                                        <p:cTn id="120" dur="2000" fill="hold"/>
                                        <p:tgtEl>
                                          <p:spTgt spid="8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" y="121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36994E-6 C -0.05364 0.07792 -0.10694 0.1563 -0.18281 0.19352 C -0.2585 0.23098 -0.41145 0.23861 -0.45434 0.22474 " pathEditMode="relative" rAng="0" ptsTypes="aaA">
                                      <p:cBhvr>
                                        <p:cTn id="1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" y="119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83 -0.00555 L 0.32917 -0.00555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8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5052 0.02451 -0.30104 0.04925 -0.36511 0.0485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00208 C -0.15625 0.02243 -0.30677 0.04717 -0.37083 0.04648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8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25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17 -0.00555 L 0.42917 -0.00555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27746E-6 C -0.03038 0.18659 -0.06059 0.37365 -0.10573 0.46706 C -0.15069 0.5607 -0.2434 0.54474 -0.27049 0.56116 " pathEditMode="relative" rAng="0" ptsTypes="aaA">
                                      <p:cBhvr>
                                        <p:cTn id="1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2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8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8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8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17 -0.00555 L 0.5375 -0.00555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0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3" grpId="0" animBg="1"/>
      <p:bldP spid="8233" grpId="1" animBg="1"/>
      <p:bldP spid="8234" grpId="0" animBg="1"/>
      <p:bldP spid="8234" grpId="1" animBg="1"/>
      <p:bldP spid="8235" grpId="0" animBg="1"/>
      <p:bldP spid="8243" grpId="0" animBg="1"/>
      <p:bldP spid="8243" grpId="1" animBg="1"/>
      <p:bldP spid="8244" grpId="0" animBg="1"/>
      <p:bldP spid="8252" grpId="0" animBg="1"/>
      <p:bldP spid="8252" grpId="1" animBg="1"/>
      <p:bldP spid="8253" grpId="0" animBg="1"/>
      <p:bldP spid="8261" grpId="0" animBg="1"/>
      <p:bldP spid="8261" grpId="1" animBg="1"/>
      <p:bldP spid="8262" grpId="0" animBg="1"/>
      <p:bldP spid="8270" grpId="0" animBg="1"/>
      <p:bldP spid="8270" grpId="1" animBg="1"/>
      <p:bldP spid="8271" grpId="0" animBg="1"/>
      <p:bldP spid="8296" grpId="0"/>
      <p:bldP spid="82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117603" y="228600"/>
            <a:ext cx="72218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vi-VN" altLang="en-US" sz="2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Các axit amin được liệt kê đầy đủ dưới bảng sau:</a:t>
            </a:r>
            <a:endParaRPr lang="vi-VN" altLang="en-US" sz="2800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130051" name="Group 3"/>
          <p:cNvGraphicFramePr>
            <a:graphicFrameLocks noGrp="1"/>
          </p:cNvGraphicFramePr>
          <p:nvPr/>
        </p:nvGraphicFramePr>
        <p:xfrm>
          <a:off x="304800" y="1447800"/>
          <a:ext cx="5486400" cy="4937464"/>
        </p:xfrm>
        <a:graphic>
          <a:graphicData uri="http://schemas.openxmlformats.org/drawingml/2006/table">
            <a:tbl>
              <a:tblPr/>
              <a:tblGrid>
                <a:gridCol w="264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22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axit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amin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 tắt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Glycine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Gly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cực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kỵ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Alanine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Ala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Valine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Leucine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Leu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Isoleucine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Ile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Methionine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7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Phenylalanine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7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Tryptophan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Trp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7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Proline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130089" name="Group 41"/>
          <p:cNvGraphicFramePr>
            <a:graphicFrameLocks noGrp="1"/>
          </p:cNvGraphicFramePr>
          <p:nvPr/>
        </p:nvGraphicFramePr>
        <p:xfrm>
          <a:off x="5994400" y="838200"/>
          <a:ext cx="5892800" cy="585188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228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 axit amin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 tắt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 chất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Serine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 cực, ưa nước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Threonine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Cysteine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Cys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Tyrosine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Asparagine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Glutamine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Aspartic acid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Asp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Tích điện (axit)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Glutamic acid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Glu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Lysine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Lys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Tích điện (bazơ)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Arginine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Histidine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29783" name="AutoShape 87"/>
          <p:cNvSpPr>
            <a:spLocks noChangeArrowheads="1"/>
          </p:cNvSpPr>
          <p:nvPr/>
        </p:nvSpPr>
        <p:spPr bwMode="auto">
          <a:xfrm>
            <a:off x="3048000" y="4648205"/>
            <a:ext cx="1016000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800" b="1">
                <a:solidFill>
                  <a:srgbClr val="000000"/>
                </a:solidFill>
              </a:rPr>
              <a:t>Met</a:t>
            </a:r>
          </a:p>
        </p:txBody>
      </p:sp>
      <p:sp>
        <p:nvSpPr>
          <p:cNvPr id="29784" name="AutoShape 88"/>
          <p:cNvSpPr>
            <a:spLocks noChangeArrowheads="1"/>
          </p:cNvSpPr>
          <p:nvPr/>
        </p:nvSpPr>
        <p:spPr bwMode="auto">
          <a:xfrm>
            <a:off x="8839200" y="5867400"/>
            <a:ext cx="1016000" cy="293688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800" b="1">
                <a:solidFill>
                  <a:srgbClr val="000000"/>
                </a:solidFill>
              </a:rPr>
              <a:t>Arg</a:t>
            </a:r>
          </a:p>
        </p:txBody>
      </p:sp>
      <p:sp>
        <p:nvSpPr>
          <p:cNvPr id="29785" name="AutoShape 89"/>
          <p:cNvSpPr>
            <a:spLocks noChangeArrowheads="1"/>
          </p:cNvSpPr>
          <p:nvPr/>
        </p:nvSpPr>
        <p:spPr bwMode="auto">
          <a:xfrm>
            <a:off x="3048000" y="3276600"/>
            <a:ext cx="1016000" cy="292100"/>
          </a:xfrm>
          <a:prstGeom prst="roundRect">
            <a:avLst>
              <a:gd name="adj" fmla="val 16667"/>
            </a:avLst>
          </a:prstGeom>
          <a:solidFill>
            <a:srgbClr val="F4147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800" b="1">
                <a:solidFill>
                  <a:srgbClr val="000000"/>
                </a:solidFill>
              </a:rPr>
              <a:t>Val</a:t>
            </a:r>
          </a:p>
        </p:txBody>
      </p:sp>
      <p:sp>
        <p:nvSpPr>
          <p:cNvPr id="29786" name="AutoShape 90"/>
          <p:cNvSpPr>
            <a:spLocks noChangeArrowheads="1"/>
          </p:cNvSpPr>
          <p:nvPr/>
        </p:nvSpPr>
        <p:spPr bwMode="auto">
          <a:xfrm>
            <a:off x="8839200" y="3124200"/>
            <a:ext cx="1016000" cy="293688"/>
          </a:xfrm>
          <a:prstGeom prst="roundRect">
            <a:avLst>
              <a:gd name="adj" fmla="val 16667"/>
            </a:avLst>
          </a:prstGeom>
          <a:solidFill>
            <a:srgbClr val="F21F1A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800" b="1">
                <a:solidFill>
                  <a:srgbClr val="000000"/>
                </a:solidFill>
              </a:rPr>
              <a:t>Tir</a:t>
            </a:r>
          </a:p>
        </p:txBody>
      </p:sp>
      <p:sp>
        <p:nvSpPr>
          <p:cNvPr id="29787" name="AutoShape 91"/>
          <p:cNvSpPr>
            <a:spLocks noChangeArrowheads="1"/>
          </p:cNvSpPr>
          <p:nvPr/>
        </p:nvSpPr>
        <p:spPr bwMode="auto">
          <a:xfrm>
            <a:off x="8839200" y="1752604"/>
            <a:ext cx="1016000" cy="2841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800" b="1">
                <a:solidFill>
                  <a:srgbClr val="000000"/>
                </a:solidFill>
              </a:rPr>
              <a:t>Ser</a:t>
            </a:r>
          </a:p>
        </p:txBody>
      </p:sp>
      <p:sp>
        <p:nvSpPr>
          <p:cNvPr id="29788" name="AutoShape 92"/>
          <p:cNvSpPr>
            <a:spLocks noChangeArrowheads="1"/>
          </p:cNvSpPr>
          <p:nvPr/>
        </p:nvSpPr>
        <p:spPr bwMode="auto">
          <a:xfrm>
            <a:off x="8839200" y="2209805"/>
            <a:ext cx="1016000" cy="288925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800" b="1">
                <a:solidFill>
                  <a:srgbClr val="000000"/>
                </a:solidFill>
              </a:rPr>
              <a:t>Thr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2336800" y="2380624"/>
            <a:ext cx="711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alt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</a:t>
            </a:r>
            <a:endParaRPr lang="en-US" altLang="en-US" sz="2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117630" y="3347540"/>
            <a:ext cx="10470028" cy="3352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mARN rời khỏi nhân TB đến </a:t>
            </a:r>
            <a:r>
              <a:rPr lang="vi-VN" sz="2400" b="1" dirty="0">
                <a:solidFill>
                  <a:srgbClr val="000000"/>
                </a:solidFill>
              </a:rPr>
              <a:t> </a:t>
            </a:r>
            <a:r>
              <a:rPr lang="en-US" sz="2200" b="1" dirty="0">
                <a:solidFill>
                  <a:srgbClr val="009999"/>
                </a:solidFill>
                <a:latin typeface=".VnTime" pitchFamily="34" charset="0"/>
              </a:rPr>
              <a:t>….................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 tổng hợp </a:t>
            </a:r>
            <a:r>
              <a:rPr lang="en-US" sz="22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...................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b="1" dirty="0">
              <a:solidFill>
                <a:srgbClr val="000000"/>
              </a:solidFill>
              <a:latin typeface=".VnTime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………..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200" b="1" dirty="0">
                <a:solidFill>
                  <a:srgbClr val="009999"/>
                </a:solidFill>
                <a:latin typeface=".VnTime" pitchFamily="34" charset="0"/>
              </a:rPr>
              <a:t>.......................</a:t>
            </a:r>
            <a:r>
              <a:rPr lang="en-US" sz="2200" b="1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…................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9999"/>
                </a:solidFill>
                <a:latin typeface=".VnTime" pitchFamily="34" charset="0"/>
              </a:rPr>
              <a:t>...................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 NTBS, sau đó đặt axit amin vào đúng vị trí.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b="1" dirty="0">
              <a:solidFill>
                <a:srgbClr val="000000"/>
              </a:solidFill>
              <a:latin typeface=".VnTime" pitchFamily="34" charset="0"/>
              <a:sym typeface="Symbol" pitchFamily="18" charset="2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00"/>
                </a:solidFill>
              </a:rPr>
              <a:t>….............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dịch đi một nấc trên </a:t>
            </a:r>
            <a:r>
              <a:rPr lang="en-US" sz="2200" b="1" dirty="0" smtClean="0">
                <a:solidFill>
                  <a:srgbClr val="009999"/>
                </a:solidFill>
                <a:latin typeface=".VnTime" pitchFamily="34" charset="0"/>
                <a:sym typeface="Symbol" pitchFamily="18" charset="2"/>
              </a:rPr>
              <a:t>…............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200" b="1" dirty="0">
                <a:solidFill>
                  <a:srgbClr val="009999"/>
                </a:solidFill>
                <a:latin typeface=".VnTime" pitchFamily="34" charset="0"/>
                <a:sym typeface="Symbol" pitchFamily="18" charset="2"/>
              </a:rPr>
              <a:t>......................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nối tiếp vào chuỗi.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b="1" dirty="0">
              <a:solidFill>
                <a:srgbClr val="000000"/>
              </a:solidFill>
              <a:latin typeface=".VnTime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Khi .</a:t>
            </a:r>
            <a:r>
              <a:rPr lang="vi-VN" sz="2400" b="1" dirty="0">
                <a:solidFill>
                  <a:srgbClr val="000000"/>
                </a:solidFill>
              </a:rPr>
              <a:t> ...............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 Đư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dịch chuyển hết chiều dài của .................thì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chuỗi axit amin đư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vi-V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tổng hợp xong.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8937256" y="3909884"/>
            <a:ext cx="1320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mARN</a:t>
            </a:r>
            <a:endParaRPr lang="en-US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166040" y="4974054"/>
            <a:ext cx="152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mARN</a:t>
            </a:r>
            <a:endParaRPr lang="en-US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8418736" y="5644088"/>
            <a:ext cx="132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mARN</a:t>
            </a:r>
            <a:endParaRPr lang="en-US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5526667" y="2932420"/>
            <a:ext cx="162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ribôxôm</a:t>
            </a:r>
            <a:endParaRPr lang="en-US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089819" y="4621956"/>
            <a:ext cx="182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ribôxôm</a:t>
            </a:r>
            <a:endParaRPr lang="en-US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6052191" y="3739088"/>
            <a:ext cx="1625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ribôxôm</a:t>
            </a:r>
            <a:endParaRPr lang="en-US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2245720" y="5707152"/>
            <a:ext cx="162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ribôxôm</a:t>
            </a:r>
            <a:endParaRPr lang="en-US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8683243" y="3053288"/>
            <a:ext cx="172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prôtêin</a:t>
            </a:r>
            <a:endParaRPr lang="en-US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3885328" y="3846820"/>
            <a:ext cx="172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</a:t>
            </a:r>
            <a:endParaRPr lang="en-US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8380200" y="4819024"/>
            <a:ext cx="1828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</a:t>
            </a:r>
            <a:endParaRPr lang="en-US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95607" y="1229695"/>
            <a:ext cx="11502408" cy="8198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  <a:defRPr/>
            </a:pPr>
            <a:r>
              <a:rPr lang="en-US" sz="28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ribôxôm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prôtêin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mARN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ADN,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tARN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rARN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73821" y="31524"/>
            <a:ext cx="3279227" cy="5675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019681" y="3951922"/>
            <a:ext cx="1086147" cy="2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tARN</a:t>
            </a:r>
            <a:endParaRPr lang="en-US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8" descr="Digit 1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60221" y="0"/>
            <a:ext cx="20574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7960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9222" grpId="0" animBg="1"/>
      <p:bldP spid="9223" grpId="0"/>
      <p:bldP spid="9224" grpId="0"/>
      <p:bldP spid="9225" grpId="0"/>
      <p:bldP spid="9226" grpId="0"/>
      <p:bldP spid="9227" grpId="0"/>
      <p:bldP spid="9228" grpId="0"/>
      <p:bldP spid="9229" grpId="0"/>
      <p:bldP spid="9230" grpId="0"/>
      <p:bldP spid="9231" grpId="0"/>
      <p:bldP spid="9232" grpId="0"/>
      <p:bldP spid="14" grpId="0"/>
      <p:bldP spid="19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1573" y="207037"/>
            <a:ext cx="8177843" cy="6038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GEN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" y="34497"/>
            <a:ext cx="2087591" cy="82814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56273" y="86255"/>
            <a:ext cx="1673523" cy="7936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5176" y="1154508"/>
            <a:ext cx="863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I. </a:t>
            </a:r>
            <a:r>
              <a:rPr lang="en-US" sz="2800" b="1" dirty="0" err="1" smtClean="0">
                <a:latin typeface="Times New Roman" pitchFamily="18" charset="0"/>
              </a:rPr>
              <a:t>Mối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quan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hệ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giữa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ARN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Prôtêin</a:t>
            </a:r>
            <a:endParaRPr lang="en-US" sz="2400" b="1" u="sng" dirty="0">
              <a:latin typeface="Times New Roman" pitchFamily="18" charset="0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36657" y="1665156"/>
            <a:ext cx="58563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</a:rPr>
              <a:t>Vai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trò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mARN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5" y="2120496"/>
            <a:ext cx="62116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2. </a:t>
            </a:r>
            <a:r>
              <a:rPr lang="en-US" sz="2800" b="1" dirty="0" err="1" smtClean="0">
                <a:latin typeface="Times New Roman" pitchFamily="18" charset="0"/>
              </a:rPr>
              <a:t>Sự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chuỗi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axit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amin</a:t>
            </a:r>
            <a:r>
              <a:rPr lang="en-US" sz="2800" b="1" dirty="0" smtClean="0">
                <a:latin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036" y="3192569"/>
            <a:ext cx="94168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fr-FR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mARN</a:t>
            </a:r>
            <a:r>
              <a:rPr lang="fr-F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fr-F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fr-F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fr-F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fr-F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ribôxôm</a:t>
            </a:r>
            <a:r>
              <a:rPr lang="fr-F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fr-F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fr-F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prôtêin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tARN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ribôxôm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mARN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NTBS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Khi </a:t>
            </a:r>
            <a:r>
              <a:rPr lang="fr-FR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ribôxôm</a:t>
            </a:r>
            <a:r>
              <a:rPr lang="fr-F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fr-F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nấc</a:t>
            </a:r>
            <a:r>
              <a:rPr lang="fr-F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fr-F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mARN</a:t>
            </a:r>
            <a:r>
              <a:rPr lang="fr-F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fr-FR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fr-F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fr-F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fr-F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fr-F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fr-FR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ribôxôm</a:t>
            </a:r>
            <a:r>
              <a:rPr lang="fr-F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fr-F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fr-F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fr-F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fr-F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mARN</a:t>
            </a:r>
            <a:r>
              <a:rPr lang="fr-F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fr-F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fr-F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fr-F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fr-F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fr-F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fr-F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fr-F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6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441" y="2639884"/>
            <a:ext cx="73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780" y="1418897"/>
            <a:ext cx="10806739" cy="458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2" descr="questionsign_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284" y="5782239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40097" y="6136826"/>
            <a:ext cx="11766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Nuclêôtit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mARN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tARN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70182" y="4204165"/>
            <a:ext cx="2128345" cy="39936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86906" y="5871228"/>
            <a:ext cx="9238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nuclêôtit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mARN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ribôxôm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087691" y="3733566"/>
            <a:ext cx="393700" cy="360236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" y="4"/>
            <a:ext cx="2087591" cy="82814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656276" y="7429"/>
            <a:ext cx="1686017" cy="7936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81573" y="17851"/>
            <a:ext cx="8177843" cy="6038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GEN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65176" y="902256"/>
            <a:ext cx="8636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</a:rPr>
              <a:t>I. </a:t>
            </a:r>
            <a:r>
              <a:rPr lang="en-US" sz="2600" b="1" dirty="0" err="1" smtClean="0">
                <a:latin typeface="Times New Roman" pitchFamily="18" charset="0"/>
              </a:rPr>
              <a:t>Mối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quan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hệ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giữa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ARN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và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Prôtêin</a:t>
            </a:r>
            <a:endParaRPr lang="en-US" sz="2600" b="1" u="sng" dirty="0">
              <a:latin typeface="Times New Roman" pitchFamily="18" charset="0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5" y="1379494"/>
            <a:ext cx="621161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</a:rPr>
              <a:t>2. </a:t>
            </a:r>
            <a:r>
              <a:rPr lang="en-US" sz="2600" b="1" dirty="0" err="1" smtClean="0">
                <a:latin typeface="Times New Roman" pitchFamily="18" charset="0"/>
              </a:rPr>
              <a:t>Sự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hình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thành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chuỗi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axit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amin</a:t>
            </a:r>
            <a:r>
              <a:rPr lang="en-US" sz="2600" b="1" dirty="0" smtClean="0">
                <a:latin typeface="Times New Roman" pitchFamily="18" charset="0"/>
              </a:rPr>
              <a:t>:</a:t>
            </a:r>
            <a:endParaRPr lang="en-US" sz="2600" b="1" dirty="0">
              <a:latin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106565" y="4188399"/>
            <a:ext cx="735667" cy="572786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897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 animBg="1"/>
      <p:bldP spid="15" grpId="1" animBg="1"/>
      <p:bldP spid="16" grpId="0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1573" y="191273"/>
            <a:ext cx="8177843" cy="6038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GEN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" y="18733"/>
            <a:ext cx="2087591" cy="82814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20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56273" y="70491"/>
            <a:ext cx="1673523" cy="7936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5176" y="1138746"/>
            <a:ext cx="8636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</a:rPr>
              <a:t>I. </a:t>
            </a:r>
            <a:r>
              <a:rPr lang="en-US" sz="2600" b="1" dirty="0" err="1" smtClean="0">
                <a:latin typeface="Times New Roman" pitchFamily="18" charset="0"/>
              </a:rPr>
              <a:t>Mối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quan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hệ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giữa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ARN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và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Prôtêin</a:t>
            </a:r>
            <a:endParaRPr lang="en-US" sz="2600" b="1" u="sng" dirty="0">
              <a:latin typeface="Times New Roman" pitchFamily="18" charset="0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36657" y="1649394"/>
            <a:ext cx="585638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dirty="0">
                <a:latin typeface="Times New Roman" pitchFamily="18" charset="0"/>
              </a:rPr>
              <a:t>1. </a:t>
            </a:r>
            <a:r>
              <a:rPr lang="en-US" sz="2600" b="1" dirty="0" err="1">
                <a:latin typeface="Times New Roman" pitchFamily="18" charset="0"/>
              </a:rPr>
              <a:t>Vai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trò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mARN</a:t>
            </a:r>
            <a:endParaRPr lang="en-US" sz="2600" b="1" dirty="0">
              <a:latin typeface="Times New Roman" pitchFamily="18" charset="0"/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5" y="2104730"/>
            <a:ext cx="621161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</a:rPr>
              <a:t>2. </a:t>
            </a:r>
            <a:r>
              <a:rPr lang="en-US" sz="2600" b="1" dirty="0" err="1" smtClean="0">
                <a:latin typeface="Times New Roman" pitchFamily="18" charset="0"/>
              </a:rPr>
              <a:t>Sự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hình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thành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chuỗi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axit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amin</a:t>
            </a:r>
            <a:r>
              <a:rPr lang="en-US" sz="2600" b="1" dirty="0" smtClean="0">
                <a:latin typeface="Times New Roman" pitchFamily="18" charset="0"/>
              </a:rPr>
              <a:t>:</a:t>
            </a:r>
            <a:endParaRPr lang="en-US" sz="2600" b="1" dirty="0">
              <a:latin typeface="Times New Roman" pitchFamily="18" charset="0"/>
            </a:endParaRPr>
          </a:p>
        </p:txBody>
      </p:sp>
      <p:pic>
        <p:nvPicPr>
          <p:cNvPr id="11" name="Picture 7" descr="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7697" y="2646733"/>
            <a:ext cx="8040413" cy="35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1888" y="4083262"/>
            <a:ext cx="34368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056" y="2674790"/>
            <a:ext cx="2038351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1573" y="207037"/>
            <a:ext cx="8177843" cy="6038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GEN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" y="34497"/>
            <a:ext cx="2087591" cy="82814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56273" y="86255"/>
            <a:ext cx="1673523" cy="7936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5176" y="1154508"/>
            <a:ext cx="863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I. </a:t>
            </a:r>
            <a:r>
              <a:rPr lang="en-US" sz="2800" b="1" dirty="0" err="1" smtClean="0">
                <a:latin typeface="Times New Roman" pitchFamily="18" charset="0"/>
              </a:rPr>
              <a:t>Mối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quan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hệ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giữa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ARN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Prôtêin</a:t>
            </a:r>
            <a:endParaRPr lang="en-US" sz="2400" b="1" u="sng" dirty="0">
              <a:latin typeface="Times New Roman" pitchFamily="18" charset="0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36657" y="1665156"/>
            <a:ext cx="58563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</a:rPr>
              <a:t>Vai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trò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mARN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5" y="2120496"/>
            <a:ext cx="62116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2. </a:t>
            </a:r>
            <a:r>
              <a:rPr lang="en-US" sz="2800" b="1" dirty="0" err="1" smtClean="0">
                <a:latin typeface="Times New Roman" pitchFamily="18" charset="0"/>
              </a:rPr>
              <a:t>Sự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chuỗi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axit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amin</a:t>
            </a:r>
            <a:r>
              <a:rPr lang="en-US" sz="2800" b="1" dirty="0" smtClean="0">
                <a:latin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036" y="3192569"/>
            <a:ext cx="94168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mARN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NTBS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6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441" y="2639884"/>
            <a:ext cx="73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2148421" y="628650"/>
            <a:ext cx="1004358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A – T – G – G – T – A – X – G – G – T – A – X-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     |      |       |      |      |      |       |      |      |      |   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 – A – X – X – A – T – G – X – X – A – T – G-  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304800" y="612780"/>
            <a:ext cx="1625600" cy="12160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Gen (1đoạn ADN)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148421" y="2419355"/>
            <a:ext cx="912918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 – U – G – </a:t>
            </a:r>
            <a:r>
              <a:rPr lang="en-US" altLang="en-US" sz="2400" b="1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– U – A</a:t>
            </a:r>
            <a:r>
              <a:rPr lang="en-US" altLang="en-US" sz="2400" b="1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X – G – G</a:t>
            </a:r>
            <a:r>
              <a:rPr lang="en-US" altLang="en-US" sz="2400" b="1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U – A – X-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84151" y="2376488"/>
            <a:ext cx="1524000" cy="461962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FF33CC"/>
                </a:solidFill>
                <a:latin typeface=".VnTime" panose="020B7200000000000000" pitchFamily="34" charset="0"/>
              </a:rPr>
              <a:t>mARN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260351" y="3594100"/>
            <a:ext cx="1625600" cy="8509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Chuỗi A. amin</a:t>
            </a:r>
          </a:p>
        </p:txBody>
      </p:sp>
      <p:sp>
        <p:nvSpPr>
          <p:cNvPr id="65543" name="Oval 7"/>
          <p:cNvSpPr>
            <a:spLocks noChangeArrowheads="1"/>
          </p:cNvSpPr>
          <p:nvPr/>
        </p:nvSpPr>
        <p:spPr bwMode="auto">
          <a:xfrm>
            <a:off x="2470151" y="3962400"/>
            <a:ext cx="1289049" cy="381000"/>
          </a:xfrm>
          <a:prstGeom prst="ellipse">
            <a:avLst/>
          </a:prstGeom>
          <a:solidFill>
            <a:srgbClr val="FF33CC"/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FFFFF"/>
                </a:solidFill>
              </a:rPr>
              <a:t>Met</a:t>
            </a:r>
          </a:p>
        </p:txBody>
      </p:sp>
      <p:sp>
        <p:nvSpPr>
          <p:cNvPr id="65544" name="Oval 8"/>
          <p:cNvSpPr>
            <a:spLocks noChangeArrowheads="1"/>
          </p:cNvSpPr>
          <p:nvPr/>
        </p:nvSpPr>
        <p:spPr bwMode="auto">
          <a:xfrm>
            <a:off x="4857754" y="3962400"/>
            <a:ext cx="1543049" cy="381000"/>
          </a:xfrm>
          <a:prstGeom prst="ellipse">
            <a:avLst/>
          </a:prstGeom>
          <a:solidFill>
            <a:srgbClr val="C9493B"/>
          </a:solidFill>
          <a:ln w="28575">
            <a:solidFill>
              <a:srgbClr val="C9493B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FFFFF"/>
                </a:solidFill>
                <a:latin typeface=".VnTime" panose="020B7200000000000000" pitchFamily="34" charset="0"/>
              </a:rPr>
              <a:t>Val</a:t>
            </a:r>
          </a:p>
        </p:txBody>
      </p:sp>
      <p:sp>
        <p:nvSpPr>
          <p:cNvPr id="65545" name="Oval 9"/>
          <p:cNvSpPr>
            <a:spLocks noChangeArrowheads="1"/>
          </p:cNvSpPr>
          <p:nvPr/>
        </p:nvSpPr>
        <p:spPr bwMode="auto">
          <a:xfrm>
            <a:off x="7200903" y="3962400"/>
            <a:ext cx="1333500" cy="40005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FFFFF"/>
                </a:solidFill>
              </a:rPr>
              <a:t>Arg</a:t>
            </a:r>
          </a:p>
        </p:txBody>
      </p:sp>
      <p:sp>
        <p:nvSpPr>
          <p:cNvPr id="65546" name="Oval 10"/>
          <p:cNvSpPr>
            <a:spLocks noChangeArrowheads="1"/>
          </p:cNvSpPr>
          <p:nvPr/>
        </p:nvSpPr>
        <p:spPr bwMode="auto">
          <a:xfrm>
            <a:off x="9296400" y="3949700"/>
            <a:ext cx="1219200" cy="381000"/>
          </a:xfrm>
          <a:prstGeom prst="ellipse">
            <a:avLst/>
          </a:prstGeom>
          <a:solidFill>
            <a:srgbClr val="990033"/>
          </a:solidFill>
          <a:ln w="2857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FFFFF"/>
                </a:solidFill>
              </a:rPr>
              <a:t>Tir</a:t>
            </a:r>
          </a:p>
        </p:txBody>
      </p:sp>
      <p:sp>
        <p:nvSpPr>
          <p:cNvPr id="65547" name="AutoShape 11"/>
          <p:cNvSpPr>
            <a:spLocks/>
          </p:cNvSpPr>
          <p:nvPr/>
        </p:nvSpPr>
        <p:spPr bwMode="auto">
          <a:xfrm rot="-5400000">
            <a:off x="2987676" y="2454280"/>
            <a:ext cx="457200" cy="1492249"/>
          </a:xfrm>
          <a:prstGeom prst="leftBrace">
            <a:avLst>
              <a:gd name="adj1" fmla="val 15277"/>
              <a:gd name="adj2" fmla="val 51704"/>
            </a:avLst>
          </a:prstGeom>
          <a:solidFill>
            <a:srgbClr val="FF33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5548" name="AutoShape 12"/>
          <p:cNvSpPr>
            <a:spLocks/>
          </p:cNvSpPr>
          <p:nvPr/>
        </p:nvSpPr>
        <p:spPr bwMode="auto">
          <a:xfrm rot="-5400000">
            <a:off x="5273676" y="2301880"/>
            <a:ext cx="457200" cy="1797049"/>
          </a:xfrm>
          <a:prstGeom prst="leftBrace">
            <a:avLst>
              <a:gd name="adj1" fmla="val 15272"/>
              <a:gd name="adj2" fmla="val 51704"/>
            </a:avLst>
          </a:prstGeom>
          <a:solidFill>
            <a:srgbClr val="C9493B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5549" name="AutoShape 13"/>
          <p:cNvSpPr>
            <a:spLocks/>
          </p:cNvSpPr>
          <p:nvPr/>
        </p:nvSpPr>
        <p:spPr bwMode="auto">
          <a:xfrm rot="-5400000">
            <a:off x="7550151" y="2355850"/>
            <a:ext cx="457200" cy="1727200"/>
          </a:xfrm>
          <a:prstGeom prst="leftBrace">
            <a:avLst>
              <a:gd name="adj1" fmla="val 15282"/>
              <a:gd name="adj2" fmla="val 51704"/>
            </a:avLst>
          </a:prstGeom>
          <a:solidFill>
            <a:schemeClr val="hlink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5550" name="AutoShape 14"/>
          <p:cNvSpPr>
            <a:spLocks/>
          </p:cNvSpPr>
          <p:nvPr/>
        </p:nvSpPr>
        <p:spPr bwMode="auto">
          <a:xfrm rot="-5400000">
            <a:off x="9839325" y="2397125"/>
            <a:ext cx="438150" cy="1625600"/>
          </a:xfrm>
          <a:prstGeom prst="leftBrace">
            <a:avLst>
              <a:gd name="adj1" fmla="val 15279"/>
              <a:gd name="adj2" fmla="val 51704"/>
            </a:avLst>
          </a:prstGeom>
          <a:solidFill>
            <a:srgbClr val="9900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>
            <a:off x="3860803" y="4140200"/>
            <a:ext cx="895351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5558" name="Line 22"/>
          <p:cNvSpPr>
            <a:spLocks noChangeShapeType="1"/>
          </p:cNvSpPr>
          <p:nvPr/>
        </p:nvSpPr>
        <p:spPr bwMode="auto">
          <a:xfrm>
            <a:off x="996951" y="1976438"/>
            <a:ext cx="0" cy="381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5559" name="Line 23"/>
          <p:cNvSpPr>
            <a:spLocks noChangeShapeType="1"/>
          </p:cNvSpPr>
          <p:nvPr/>
        </p:nvSpPr>
        <p:spPr bwMode="auto">
          <a:xfrm>
            <a:off x="946151" y="2971800"/>
            <a:ext cx="0" cy="38100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5562" name="Text Box 26"/>
          <p:cNvSpPr txBox="1">
            <a:spLocks noChangeArrowheads="1"/>
          </p:cNvSpPr>
          <p:nvPr/>
        </p:nvSpPr>
        <p:spPr bwMode="auto">
          <a:xfrm>
            <a:off x="0" y="5257804"/>
            <a:ext cx="2235200" cy="461665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006600"/>
                </a:solidFill>
                <a:latin typeface="Times New Roman" panose="02020603050405020304" pitchFamily="18" charset="0"/>
              </a:rPr>
              <a:t>Tính trạng</a:t>
            </a:r>
          </a:p>
        </p:txBody>
      </p:sp>
      <p:sp>
        <p:nvSpPr>
          <p:cNvPr id="65563" name="Line 27"/>
          <p:cNvSpPr>
            <a:spLocks noChangeShapeType="1"/>
          </p:cNvSpPr>
          <p:nvPr/>
        </p:nvSpPr>
        <p:spPr bwMode="auto">
          <a:xfrm>
            <a:off x="1016000" y="4572000"/>
            <a:ext cx="0" cy="533400"/>
          </a:xfrm>
          <a:prstGeom prst="line">
            <a:avLst/>
          </a:prstGeom>
          <a:noFill/>
          <a:ln w="57150">
            <a:solidFill>
              <a:srgbClr val="0066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>
            <a:off x="6400803" y="4140200"/>
            <a:ext cx="895351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Line 15"/>
          <p:cNvSpPr>
            <a:spLocks noChangeShapeType="1"/>
          </p:cNvSpPr>
          <p:nvPr/>
        </p:nvSpPr>
        <p:spPr bwMode="auto">
          <a:xfrm>
            <a:off x="8445503" y="4162425"/>
            <a:ext cx="895351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31" name="Picture 3" descr="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702"/>
          <a:stretch>
            <a:fillRect/>
          </a:stretch>
        </p:blipFill>
        <p:spPr bwMode="auto">
          <a:xfrm>
            <a:off x="6366933" y="4311650"/>
            <a:ext cx="1644651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215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 tmFilter="0,0; .5, 1; 1, 1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animBg="1"/>
      <p:bldP spid="65540" grpId="0"/>
      <p:bldP spid="65541" grpId="0" animBg="1"/>
      <p:bldP spid="65542" grpId="0" animBg="1"/>
      <p:bldP spid="65543" grpId="0" animBg="1"/>
      <p:bldP spid="65544" grpId="0" animBg="1"/>
      <p:bldP spid="65545" grpId="0" animBg="1"/>
      <p:bldP spid="65546" grpId="0" animBg="1"/>
      <p:bldP spid="65547" grpId="0" animBg="1"/>
      <p:bldP spid="65548" grpId="0" animBg="1"/>
      <p:bldP spid="65549" grpId="0" animBg="1"/>
      <p:bldP spid="65550" grpId="0" animBg="1"/>
      <p:bldP spid="65551" grpId="0" animBg="1"/>
      <p:bldP spid="65558" grpId="0" animBg="1"/>
      <p:bldP spid="65559" grpId="0" animBg="1"/>
      <p:bldP spid="65562" grpId="0" animBg="1"/>
      <p:bldP spid="65563" grpId="0" animBg="1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1573" y="207037"/>
            <a:ext cx="8177843" cy="6038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GEN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" y="34497"/>
            <a:ext cx="2087591" cy="82814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56273" y="86255"/>
            <a:ext cx="1673523" cy="7936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5176" y="1154508"/>
            <a:ext cx="863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I. </a:t>
            </a:r>
            <a:r>
              <a:rPr lang="en-US" sz="2800" b="1" dirty="0" err="1" smtClean="0">
                <a:latin typeface="Times New Roman" pitchFamily="18" charset="0"/>
              </a:rPr>
              <a:t>Mối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quan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hệ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giữa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ARN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Prôtêin</a:t>
            </a:r>
            <a:endParaRPr lang="en-US" sz="2400" b="1" u="sng" dirty="0">
              <a:latin typeface="Times New Roman" pitchFamily="18" charset="0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36657" y="1665156"/>
            <a:ext cx="58563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</a:rPr>
              <a:t>Vai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trò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mARN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5" y="2120496"/>
            <a:ext cx="62116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2. </a:t>
            </a:r>
            <a:r>
              <a:rPr lang="en-US" sz="2800" b="1" dirty="0" err="1" smtClean="0">
                <a:latin typeface="Times New Roman" pitchFamily="18" charset="0"/>
              </a:rPr>
              <a:t>Sự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chuỗi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axit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amin</a:t>
            </a:r>
            <a:r>
              <a:rPr lang="en-US" sz="2800" b="1" dirty="0" smtClean="0">
                <a:latin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8384" y="2631252"/>
            <a:ext cx="863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</a:rPr>
              <a:t>Mối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quan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hệ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giữa</a:t>
            </a:r>
            <a:r>
              <a:rPr lang="en-US" sz="2800" b="1" dirty="0" smtClean="0">
                <a:latin typeface="Times New Roman" pitchFamily="18" charset="0"/>
              </a:rPr>
              <a:t> gen </a:t>
            </a:r>
            <a:r>
              <a:rPr lang="en-US" sz="2800" b="1" dirty="0" err="1" smtClean="0">
                <a:latin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trạng</a:t>
            </a:r>
            <a:endParaRPr lang="en-US" sz="2400" b="1" u="sng" dirty="0"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4820" y="4950360"/>
            <a:ext cx="9585443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1.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Nêu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mối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liên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hệ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sơ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trật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1, 2, 3?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2.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Nêu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mối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liên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hệ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sơ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?</a:t>
            </a: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918" y="5186822"/>
            <a:ext cx="1324303" cy="75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78695" y="3157666"/>
            <a:ext cx="58563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</a:rPr>
              <a:t>Mối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</a:rPr>
              <a:t>quan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</a:rPr>
              <a:t>hệ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</a:rPr>
              <a:t>:  </a:t>
            </a:r>
            <a:endParaRPr lang="en-US" sz="28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pSp>
        <p:nvGrpSpPr>
          <p:cNvPr id="19" name="Group 28"/>
          <p:cNvGrpSpPr>
            <a:grpSpLocks/>
          </p:cNvGrpSpPr>
          <p:nvPr/>
        </p:nvGrpSpPr>
        <p:grpSpPr bwMode="auto">
          <a:xfrm>
            <a:off x="2098949" y="3730972"/>
            <a:ext cx="8839200" cy="487362"/>
            <a:chOff x="73" y="2150"/>
            <a:chExt cx="5568" cy="307"/>
          </a:xfrm>
        </p:grpSpPr>
        <p:grpSp>
          <p:nvGrpSpPr>
            <p:cNvPr id="20" name="Group 29"/>
            <p:cNvGrpSpPr>
              <a:grpSpLocks/>
            </p:cNvGrpSpPr>
            <p:nvPr/>
          </p:nvGrpSpPr>
          <p:grpSpPr bwMode="auto">
            <a:xfrm>
              <a:off x="73" y="2150"/>
              <a:ext cx="5568" cy="291"/>
              <a:chOff x="73" y="2150"/>
              <a:chExt cx="5568" cy="291"/>
            </a:xfrm>
          </p:grpSpPr>
          <p:sp>
            <p:nvSpPr>
              <p:cNvPr id="24" name="Text Box 30"/>
              <p:cNvSpPr txBox="1">
                <a:spLocks noChangeArrowheads="1"/>
              </p:cNvSpPr>
              <p:nvPr/>
            </p:nvSpPr>
            <p:spPr bwMode="auto">
              <a:xfrm>
                <a:off x="73" y="2150"/>
                <a:ext cx="556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Gen (1 </a:t>
                </a:r>
                <a:r>
                  <a:rPr lang="en-US" altLang="en-US" sz="2400" b="1" dirty="0" err="1"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alt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ADN</a:t>
                </a:r>
                <a:r>
                  <a:rPr lang="en-US" altLang="en-US" sz="24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 ) </a:t>
                </a:r>
                <a:r>
                  <a:rPr lang="en-US" altLang="en-US" sz="24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       </a:t>
                </a:r>
                <a:r>
                  <a:rPr lang="en-US" altLang="en-US" sz="2400" b="1" dirty="0" err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mARN</a:t>
                </a:r>
                <a:r>
                  <a:rPr lang="en-US" altLang="en-US" sz="24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         </a:t>
                </a:r>
                <a:r>
                  <a:rPr lang="en-US" altLang="en-US" sz="2400" b="1" dirty="0" err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Pr</a:t>
                </a:r>
                <a:r>
                  <a:rPr lang="en-US" altLang="en-US" sz="2400" b="1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ôtêin</a:t>
                </a:r>
                <a:r>
                  <a:rPr lang="en-US" altLang="en-US" sz="24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        </a:t>
                </a:r>
                <a:r>
                  <a:rPr lang="en-US" altLang="en-US" sz="2400" b="1" dirty="0" err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Tính</a:t>
                </a:r>
                <a:r>
                  <a:rPr lang="en-US" altLang="en-US" sz="24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altLang="en-US" sz="2400" b="1" dirty="0" err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tr</a:t>
                </a:r>
                <a:r>
                  <a:rPr lang="en-US" altLang="en-US" sz="2400" b="1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ạng</a:t>
                </a:r>
                <a:endParaRPr lang="en-US" altLang="en-US" sz="24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endParaRPr>
              </a:p>
            </p:txBody>
          </p:sp>
          <p:grpSp>
            <p:nvGrpSpPr>
              <p:cNvPr id="25" name="Group 31"/>
              <p:cNvGrpSpPr>
                <a:grpSpLocks/>
              </p:cNvGrpSpPr>
              <p:nvPr/>
            </p:nvGrpSpPr>
            <p:grpSpPr bwMode="auto">
              <a:xfrm>
                <a:off x="1680" y="2427"/>
                <a:ext cx="2544" cy="0"/>
                <a:chOff x="1680" y="2427"/>
                <a:chExt cx="2544" cy="0"/>
              </a:xfrm>
            </p:grpSpPr>
            <p:sp>
              <p:nvSpPr>
                <p:cNvPr id="26" name="Line 32"/>
                <p:cNvSpPr>
                  <a:spLocks noChangeShapeType="1"/>
                </p:cNvSpPr>
                <p:nvPr/>
              </p:nvSpPr>
              <p:spPr bwMode="auto">
                <a:xfrm>
                  <a:off x="1680" y="2427"/>
                  <a:ext cx="38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33"/>
                <p:cNvSpPr>
                  <a:spLocks noChangeShapeType="1"/>
                </p:cNvSpPr>
                <p:nvPr/>
              </p:nvSpPr>
              <p:spPr bwMode="auto">
                <a:xfrm>
                  <a:off x="2736" y="2427"/>
                  <a:ext cx="38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34"/>
                <p:cNvSpPr>
                  <a:spLocks noChangeShapeType="1"/>
                </p:cNvSpPr>
                <p:nvPr/>
              </p:nvSpPr>
              <p:spPr bwMode="auto">
                <a:xfrm>
                  <a:off x="3840" y="2427"/>
                  <a:ext cx="38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1" name="Text Box 35"/>
            <p:cNvSpPr txBox="1">
              <a:spLocks noChangeArrowheads="1"/>
            </p:cNvSpPr>
            <p:nvPr/>
          </p:nvSpPr>
          <p:spPr bwMode="auto">
            <a:xfrm>
              <a:off x="1755" y="2166"/>
              <a:ext cx="1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2" name="Text Box 36"/>
            <p:cNvSpPr txBox="1">
              <a:spLocks noChangeArrowheads="1"/>
            </p:cNvSpPr>
            <p:nvPr/>
          </p:nvSpPr>
          <p:spPr bwMode="auto">
            <a:xfrm>
              <a:off x="2811" y="2166"/>
              <a:ext cx="28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3" name="Text Box 37"/>
            <p:cNvSpPr txBox="1">
              <a:spLocks noChangeArrowheads="1"/>
            </p:cNvSpPr>
            <p:nvPr/>
          </p:nvSpPr>
          <p:spPr bwMode="auto">
            <a:xfrm>
              <a:off x="3888" y="2160"/>
              <a:ext cx="3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pic>
        <p:nvPicPr>
          <p:cNvPr id="30" name="Picture 10" descr="Digit 18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897" y="4414345"/>
            <a:ext cx="1537411" cy="70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3515739" y="4351271"/>
            <a:ext cx="3736428" cy="5360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6" grpId="0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http://violet.vn/lequocthang1975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508000" y="76186"/>
            <a:ext cx="1107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PRÔTÊIN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280" name="Group 112"/>
          <p:cNvGraphicFramePr>
            <a:graphicFrameLocks noGrp="1"/>
          </p:cNvGraphicFramePr>
          <p:nvPr>
            <p:ph idx="4294967295"/>
          </p:nvPr>
        </p:nvGraphicFramePr>
        <p:xfrm>
          <a:off x="336333" y="677921"/>
          <a:ext cx="10021615" cy="6117021"/>
        </p:xfrm>
        <a:graphic>
          <a:graphicData uri="http://schemas.openxmlformats.org/drawingml/2006/table">
            <a:tbl>
              <a:tblPr/>
              <a:tblGrid>
                <a:gridCol w="3289739"/>
                <a:gridCol w="6731876"/>
              </a:tblGrid>
              <a:tr h="5598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Prôtêin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9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hoá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Kích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thước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khối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63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3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đa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thù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6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trúc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256659" y="1276998"/>
            <a:ext cx="3405391" cy="472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C, H, O, N</a:t>
            </a:r>
          </a:p>
        </p:txBody>
      </p:sp>
      <p:sp>
        <p:nvSpPr>
          <p:cNvPr id="8" name="Rectangle 7"/>
          <p:cNvSpPr/>
          <p:nvPr/>
        </p:nvSpPr>
        <p:spPr>
          <a:xfrm>
            <a:off x="4099021" y="1986438"/>
            <a:ext cx="4130579" cy="583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đvC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5253" y="2743199"/>
            <a:ext cx="5659825" cy="677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31021" y="3610313"/>
            <a:ext cx="6227379" cy="1781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20481" y="6012018"/>
            <a:ext cx="5969907" cy="493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1;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2;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3;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lvl="0" algn="just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1" grpId="0" autoUpdateAnimBg="0"/>
      <p:bldP spid="5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1573" y="207037"/>
            <a:ext cx="8177843" cy="6038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GEN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" y="34497"/>
            <a:ext cx="2087591" cy="82814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56273" y="86255"/>
            <a:ext cx="1673523" cy="7936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5176" y="1154508"/>
            <a:ext cx="863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I. </a:t>
            </a:r>
            <a:r>
              <a:rPr lang="en-US" sz="2800" b="1" dirty="0" err="1" smtClean="0">
                <a:latin typeface="Times New Roman" pitchFamily="18" charset="0"/>
              </a:rPr>
              <a:t>Mối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quan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hệ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giữa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ARN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Prôtêin</a:t>
            </a:r>
            <a:endParaRPr lang="en-US" sz="2400" b="1" u="sng" dirty="0">
              <a:latin typeface="Times New Roman" pitchFamily="18" charset="0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36657" y="1665156"/>
            <a:ext cx="58563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</a:rPr>
              <a:t>Vai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trò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mARN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5" y="2120496"/>
            <a:ext cx="62116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2. </a:t>
            </a:r>
            <a:r>
              <a:rPr lang="en-US" sz="2800" b="1" dirty="0" err="1" smtClean="0">
                <a:latin typeface="Times New Roman" pitchFamily="18" charset="0"/>
              </a:rPr>
              <a:t>Sự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chuỗi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axit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amin</a:t>
            </a:r>
            <a:r>
              <a:rPr lang="en-US" sz="2800" b="1" dirty="0" smtClean="0">
                <a:latin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8384" y="2631252"/>
            <a:ext cx="863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</a:rPr>
              <a:t>Mối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quan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hệ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giữa</a:t>
            </a:r>
            <a:r>
              <a:rPr lang="en-US" sz="2800" b="1" dirty="0" smtClean="0">
                <a:latin typeface="Times New Roman" pitchFamily="18" charset="0"/>
              </a:rPr>
              <a:t> gen </a:t>
            </a:r>
            <a:r>
              <a:rPr lang="en-US" sz="2800" b="1" dirty="0" err="1" smtClean="0">
                <a:latin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trạng</a:t>
            </a:r>
            <a:endParaRPr lang="en-US" sz="2400" b="1" u="sng" dirty="0">
              <a:latin typeface="Times New Roman" pitchFamily="18" charset="0"/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78695" y="3157666"/>
            <a:ext cx="58563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</a:rPr>
              <a:t>Mối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</a:rPr>
              <a:t>quan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</a:rPr>
              <a:t>hệ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</a:rPr>
              <a:t>:  </a:t>
            </a:r>
            <a:endParaRPr lang="en-US" sz="28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098949" y="3652142"/>
            <a:ext cx="8839200" cy="487362"/>
            <a:chOff x="73" y="2150"/>
            <a:chExt cx="5568" cy="307"/>
          </a:xfrm>
        </p:grpSpPr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73" y="2150"/>
              <a:ext cx="5568" cy="291"/>
              <a:chOff x="73" y="2150"/>
              <a:chExt cx="5568" cy="291"/>
            </a:xfrm>
          </p:grpSpPr>
          <p:sp>
            <p:nvSpPr>
              <p:cNvPr id="24" name="Text Box 30"/>
              <p:cNvSpPr txBox="1">
                <a:spLocks noChangeArrowheads="1"/>
              </p:cNvSpPr>
              <p:nvPr/>
            </p:nvSpPr>
            <p:spPr bwMode="auto">
              <a:xfrm>
                <a:off x="73" y="2150"/>
                <a:ext cx="556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Gen (1 </a:t>
                </a:r>
                <a:r>
                  <a:rPr lang="en-US" altLang="en-US" sz="2400" b="1" dirty="0" err="1"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alt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ADN</a:t>
                </a:r>
                <a:r>
                  <a:rPr lang="en-US" altLang="en-US" sz="24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 ) </a:t>
                </a:r>
                <a:r>
                  <a:rPr lang="en-US" altLang="en-US" sz="24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       </a:t>
                </a:r>
                <a:r>
                  <a:rPr lang="en-US" altLang="en-US" sz="2400" b="1" dirty="0" err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mARN</a:t>
                </a:r>
                <a:r>
                  <a:rPr lang="en-US" altLang="en-US" sz="24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         </a:t>
                </a:r>
                <a:r>
                  <a:rPr lang="en-US" altLang="en-US" sz="2400" b="1" dirty="0" err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Pr</a:t>
                </a:r>
                <a:r>
                  <a:rPr lang="en-US" altLang="en-US" sz="2400" b="1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ôtêin</a:t>
                </a:r>
                <a:r>
                  <a:rPr lang="en-US" altLang="en-US" sz="24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        </a:t>
                </a:r>
                <a:r>
                  <a:rPr lang="en-US" altLang="en-US" sz="2400" b="1" dirty="0" err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Tính</a:t>
                </a:r>
                <a:r>
                  <a:rPr lang="en-US" altLang="en-US" sz="24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altLang="en-US" sz="2400" b="1" dirty="0" err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tr</a:t>
                </a:r>
                <a:r>
                  <a:rPr lang="en-US" altLang="en-US" sz="2400" b="1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ạng</a:t>
                </a:r>
                <a:endParaRPr lang="en-US" altLang="en-US" sz="24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endParaRPr>
              </a:p>
            </p:txBody>
          </p:sp>
          <p:grpSp>
            <p:nvGrpSpPr>
              <p:cNvPr id="7" name="Group 31"/>
              <p:cNvGrpSpPr>
                <a:grpSpLocks/>
              </p:cNvGrpSpPr>
              <p:nvPr/>
            </p:nvGrpSpPr>
            <p:grpSpPr bwMode="auto">
              <a:xfrm>
                <a:off x="1680" y="2427"/>
                <a:ext cx="2544" cy="0"/>
                <a:chOff x="1680" y="2427"/>
                <a:chExt cx="2544" cy="0"/>
              </a:xfrm>
            </p:grpSpPr>
            <p:sp>
              <p:nvSpPr>
                <p:cNvPr id="26" name="Line 32"/>
                <p:cNvSpPr>
                  <a:spLocks noChangeShapeType="1"/>
                </p:cNvSpPr>
                <p:nvPr/>
              </p:nvSpPr>
              <p:spPr bwMode="auto">
                <a:xfrm>
                  <a:off x="1680" y="2427"/>
                  <a:ext cx="38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33"/>
                <p:cNvSpPr>
                  <a:spLocks noChangeShapeType="1"/>
                </p:cNvSpPr>
                <p:nvPr/>
              </p:nvSpPr>
              <p:spPr bwMode="auto">
                <a:xfrm>
                  <a:off x="2736" y="2427"/>
                  <a:ext cx="38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34"/>
                <p:cNvSpPr>
                  <a:spLocks noChangeShapeType="1"/>
                </p:cNvSpPr>
                <p:nvPr/>
              </p:nvSpPr>
              <p:spPr bwMode="auto">
                <a:xfrm>
                  <a:off x="3840" y="2427"/>
                  <a:ext cx="38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1" name="Text Box 35"/>
            <p:cNvSpPr txBox="1">
              <a:spLocks noChangeArrowheads="1"/>
            </p:cNvSpPr>
            <p:nvPr/>
          </p:nvSpPr>
          <p:spPr bwMode="auto">
            <a:xfrm>
              <a:off x="1755" y="2166"/>
              <a:ext cx="1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2" name="Text Box 36"/>
            <p:cNvSpPr txBox="1">
              <a:spLocks noChangeArrowheads="1"/>
            </p:cNvSpPr>
            <p:nvPr/>
          </p:nvSpPr>
          <p:spPr bwMode="auto">
            <a:xfrm>
              <a:off x="2811" y="2166"/>
              <a:ext cx="28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3" name="Text Box 37"/>
            <p:cNvSpPr txBox="1">
              <a:spLocks noChangeArrowheads="1"/>
            </p:cNvSpPr>
            <p:nvPr/>
          </p:nvSpPr>
          <p:spPr bwMode="auto">
            <a:xfrm>
              <a:off x="3888" y="2160"/>
              <a:ext cx="3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930165" y="4515794"/>
            <a:ext cx="108466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liên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sơ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trật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1, 2, 3</a:t>
            </a:r>
            <a:endParaRPr lang="en-US" sz="28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1)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Gen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khuôn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tổng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mARN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2)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mARN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khuôn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tổng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Prôtêin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3)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Prôtêin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trực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tham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gia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cấu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trúc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lý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tế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bào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biểu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trạng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25215" y="4117282"/>
            <a:ext cx="112408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liên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Trình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nuclêôtít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ADN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quy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trình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nuclêôtit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mARN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trình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nuclêôtit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mARN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qui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trình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axit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amin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Prôtêin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Prôtêin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trực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tham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gia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cấu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trúc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lý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tế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bào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biểu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trạng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1573" y="207037"/>
            <a:ext cx="8177843" cy="6038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GEN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" y="34497"/>
            <a:ext cx="2087591" cy="82814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56273" y="86255"/>
            <a:ext cx="1673523" cy="7936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5176" y="1154508"/>
            <a:ext cx="863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I. </a:t>
            </a:r>
            <a:r>
              <a:rPr lang="en-US" sz="2800" b="1" dirty="0" err="1" smtClean="0">
                <a:latin typeface="Times New Roman" pitchFamily="18" charset="0"/>
              </a:rPr>
              <a:t>Mối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quan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hệ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giữa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ARN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Prôtêin</a:t>
            </a:r>
            <a:endParaRPr lang="en-US" sz="2400" b="1" u="sng" dirty="0">
              <a:latin typeface="Times New Roman" pitchFamily="18" charset="0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36657" y="1665156"/>
            <a:ext cx="58563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</a:rPr>
              <a:t>Vai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trò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mARN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5" y="2120496"/>
            <a:ext cx="62116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2. </a:t>
            </a:r>
            <a:r>
              <a:rPr lang="en-US" sz="2800" b="1" dirty="0" err="1" smtClean="0">
                <a:latin typeface="Times New Roman" pitchFamily="18" charset="0"/>
              </a:rPr>
              <a:t>Sự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chuỗi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axit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amin</a:t>
            </a:r>
            <a:r>
              <a:rPr lang="en-US" sz="2800" b="1" dirty="0" smtClean="0">
                <a:latin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8384" y="2631252"/>
            <a:ext cx="863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</a:rPr>
              <a:t>Mối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quan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hệ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giữa</a:t>
            </a:r>
            <a:r>
              <a:rPr lang="en-US" sz="2800" b="1" dirty="0" smtClean="0">
                <a:latin typeface="Times New Roman" pitchFamily="18" charset="0"/>
              </a:rPr>
              <a:t> gen </a:t>
            </a:r>
            <a:r>
              <a:rPr lang="en-US" sz="2800" b="1" dirty="0" err="1" smtClean="0">
                <a:latin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trạng</a:t>
            </a:r>
            <a:endParaRPr lang="en-US" sz="2400" b="1" u="sng" dirty="0">
              <a:latin typeface="Times New Roman" pitchFamily="18" charset="0"/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78695" y="3898668"/>
            <a:ext cx="58563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</a:rPr>
              <a:t>Mối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</a:rPr>
              <a:t>quan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</a:rPr>
              <a:t>hệ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</a:rPr>
              <a:t>:  </a:t>
            </a:r>
            <a:endParaRPr lang="en-US" sz="28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932265" y="4393144"/>
            <a:ext cx="8839200" cy="487362"/>
            <a:chOff x="73" y="2150"/>
            <a:chExt cx="5568" cy="307"/>
          </a:xfrm>
        </p:grpSpPr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73" y="2150"/>
              <a:ext cx="5568" cy="291"/>
              <a:chOff x="73" y="2150"/>
              <a:chExt cx="5568" cy="291"/>
            </a:xfrm>
          </p:grpSpPr>
          <p:sp>
            <p:nvSpPr>
              <p:cNvPr id="24" name="Text Box 30"/>
              <p:cNvSpPr txBox="1">
                <a:spLocks noChangeArrowheads="1"/>
              </p:cNvSpPr>
              <p:nvPr/>
            </p:nvSpPr>
            <p:spPr bwMode="auto">
              <a:xfrm>
                <a:off x="73" y="2150"/>
                <a:ext cx="556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Gen (1 </a:t>
                </a:r>
                <a:r>
                  <a:rPr lang="en-US" altLang="en-US" sz="2400" b="1" dirty="0" err="1"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alt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ADN</a:t>
                </a:r>
                <a:r>
                  <a:rPr lang="en-US" altLang="en-US" sz="24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 ) </a:t>
                </a:r>
                <a:r>
                  <a:rPr lang="en-US" altLang="en-US" sz="24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       </a:t>
                </a:r>
                <a:r>
                  <a:rPr lang="en-US" altLang="en-US" sz="2400" b="1" dirty="0" err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mARN</a:t>
                </a:r>
                <a:r>
                  <a:rPr lang="en-US" altLang="en-US" sz="24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         </a:t>
                </a:r>
                <a:r>
                  <a:rPr lang="en-US" altLang="en-US" sz="2400" b="1" dirty="0" err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Pr</a:t>
                </a:r>
                <a:r>
                  <a:rPr lang="en-US" altLang="en-US" sz="2400" b="1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ôtêin</a:t>
                </a:r>
                <a:r>
                  <a:rPr lang="en-US" altLang="en-US" sz="24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        </a:t>
                </a:r>
                <a:r>
                  <a:rPr lang="en-US" altLang="en-US" sz="2400" b="1" dirty="0" err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Tính</a:t>
                </a:r>
                <a:r>
                  <a:rPr lang="en-US" altLang="en-US" sz="24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altLang="en-US" sz="2400" b="1" dirty="0" err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tr</a:t>
                </a:r>
                <a:r>
                  <a:rPr lang="en-US" altLang="en-US" sz="2400" b="1" dirty="0" err="1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ạng</a:t>
                </a:r>
                <a:endParaRPr lang="en-US" altLang="en-US" sz="24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endParaRPr>
              </a:p>
            </p:txBody>
          </p:sp>
          <p:grpSp>
            <p:nvGrpSpPr>
              <p:cNvPr id="7" name="Group 31"/>
              <p:cNvGrpSpPr>
                <a:grpSpLocks/>
              </p:cNvGrpSpPr>
              <p:nvPr/>
            </p:nvGrpSpPr>
            <p:grpSpPr bwMode="auto">
              <a:xfrm>
                <a:off x="1680" y="2427"/>
                <a:ext cx="2544" cy="0"/>
                <a:chOff x="1680" y="2427"/>
                <a:chExt cx="2544" cy="0"/>
              </a:xfrm>
            </p:grpSpPr>
            <p:sp>
              <p:nvSpPr>
                <p:cNvPr id="26" name="Line 32"/>
                <p:cNvSpPr>
                  <a:spLocks noChangeShapeType="1"/>
                </p:cNvSpPr>
                <p:nvPr/>
              </p:nvSpPr>
              <p:spPr bwMode="auto">
                <a:xfrm>
                  <a:off x="1680" y="2427"/>
                  <a:ext cx="38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33"/>
                <p:cNvSpPr>
                  <a:spLocks noChangeShapeType="1"/>
                </p:cNvSpPr>
                <p:nvPr/>
              </p:nvSpPr>
              <p:spPr bwMode="auto">
                <a:xfrm>
                  <a:off x="2736" y="2427"/>
                  <a:ext cx="38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34"/>
                <p:cNvSpPr>
                  <a:spLocks noChangeShapeType="1"/>
                </p:cNvSpPr>
                <p:nvPr/>
              </p:nvSpPr>
              <p:spPr bwMode="auto">
                <a:xfrm>
                  <a:off x="3840" y="2427"/>
                  <a:ext cx="38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1" name="Text Box 35"/>
            <p:cNvSpPr txBox="1">
              <a:spLocks noChangeArrowheads="1"/>
            </p:cNvSpPr>
            <p:nvPr/>
          </p:nvSpPr>
          <p:spPr bwMode="auto">
            <a:xfrm>
              <a:off x="1755" y="2166"/>
              <a:ext cx="1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2" name="Text Box 36"/>
            <p:cNvSpPr txBox="1">
              <a:spLocks noChangeArrowheads="1"/>
            </p:cNvSpPr>
            <p:nvPr/>
          </p:nvSpPr>
          <p:spPr bwMode="auto">
            <a:xfrm>
              <a:off x="2811" y="2166"/>
              <a:ext cx="28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3" name="Text Box 37"/>
            <p:cNvSpPr txBox="1">
              <a:spLocks noChangeArrowheads="1"/>
            </p:cNvSpPr>
            <p:nvPr/>
          </p:nvSpPr>
          <p:spPr bwMode="auto">
            <a:xfrm>
              <a:off x="3888" y="2160"/>
              <a:ext cx="3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pic>
        <p:nvPicPr>
          <p:cNvPr id="25" name="Picture 26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241" y="3238992"/>
            <a:ext cx="73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63040" y="5020312"/>
            <a:ext cx="934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1)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Gen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khuôn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tổng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mARN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2)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mARN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khuôn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tổng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Prôtêin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3)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Prôtêin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trực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tham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gia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cấu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trúc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lý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tế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bào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biểu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trạng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1573" y="207037"/>
            <a:ext cx="8177843" cy="6038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GEN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" y="34497"/>
            <a:ext cx="2087591" cy="82814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56273" y="86255"/>
            <a:ext cx="1673523" cy="7936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5176" y="1154508"/>
            <a:ext cx="863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I. </a:t>
            </a:r>
            <a:r>
              <a:rPr lang="en-US" sz="2800" b="1" dirty="0" err="1" smtClean="0">
                <a:latin typeface="Times New Roman" pitchFamily="18" charset="0"/>
              </a:rPr>
              <a:t>Mối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quan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hệ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giữa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ARN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Prôtêin</a:t>
            </a:r>
            <a:endParaRPr lang="en-US" sz="2400" b="1" u="sng" dirty="0">
              <a:latin typeface="Times New Roman" pitchFamily="18" charset="0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36657" y="1665156"/>
            <a:ext cx="58563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</a:rPr>
              <a:t>Vai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trò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mARN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5" y="2120496"/>
            <a:ext cx="62116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2. </a:t>
            </a:r>
            <a:r>
              <a:rPr lang="en-US" sz="2800" b="1" dirty="0" err="1" smtClean="0">
                <a:latin typeface="Times New Roman" pitchFamily="18" charset="0"/>
              </a:rPr>
              <a:t>Sự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chuỗi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axit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amin</a:t>
            </a:r>
            <a:r>
              <a:rPr lang="en-US" sz="2800" b="1" dirty="0" smtClean="0">
                <a:latin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8384" y="2631252"/>
            <a:ext cx="863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</a:rPr>
              <a:t>Mối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quan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hệ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giữa</a:t>
            </a:r>
            <a:r>
              <a:rPr lang="en-US" sz="2800" b="1" dirty="0" smtClean="0">
                <a:latin typeface="Times New Roman" pitchFamily="18" charset="0"/>
              </a:rPr>
              <a:t> gen </a:t>
            </a:r>
            <a:r>
              <a:rPr lang="en-US" sz="2800" b="1" dirty="0" err="1" smtClean="0">
                <a:latin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trạng</a:t>
            </a:r>
            <a:endParaRPr lang="en-US" sz="2400" b="1" u="sng" dirty="0">
              <a:latin typeface="Times New Roman" pitchFamily="18" charset="0"/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47163" y="3646414"/>
            <a:ext cx="58563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i="1" dirty="0" smtClean="0">
                <a:latin typeface="Times New Roman" pitchFamily="18" charset="0"/>
              </a:rPr>
              <a:t>- </a:t>
            </a:r>
            <a:r>
              <a:rPr lang="en-US" sz="2800" b="1" i="1" dirty="0" err="1" smtClean="0">
                <a:latin typeface="Times New Roman" pitchFamily="18" charset="0"/>
              </a:rPr>
              <a:t>Bản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chất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của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mối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quan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hệ</a:t>
            </a:r>
            <a:r>
              <a:rPr lang="en-US" sz="2800" b="1" i="1" dirty="0" smtClean="0">
                <a:latin typeface="Times New Roman" pitchFamily="18" charset="0"/>
              </a:rPr>
              <a:t>:  </a:t>
            </a:r>
            <a:endParaRPr lang="en-US" sz="2800" b="1" i="1" dirty="0">
              <a:latin typeface="Times New Roman" pitchFamily="18" charset="0"/>
            </a:endParaRPr>
          </a:p>
        </p:txBody>
      </p:sp>
      <p:pic>
        <p:nvPicPr>
          <p:cNvPr id="25" name="Picture 26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241" y="3144396"/>
            <a:ext cx="73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772511" y="5020314"/>
            <a:ext cx="934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459" y="4144205"/>
            <a:ext cx="104000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Trình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nuclêôtít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ADN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quy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trình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nuclêôtit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mARN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trình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nuclêôtit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mARN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qui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trình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axit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amin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Prôtêin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Prôtêin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trực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tham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gia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cấu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trúc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lý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tế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bào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biểu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trạng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97200" y="0"/>
            <a:ext cx="6197600" cy="1676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0" y="1778000"/>
            <a:ext cx="10083800" cy="444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2430" y="980614"/>
            <a:ext cx="110500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+mj-lt"/>
              </a:rPr>
              <a:t>Câu 1</a:t>
            </a:r>
            <a:r>
              <a:rPr lang="vi-VN" sz="2800" dirty="0">
                <a:latin typeface="+mj-lt"/>
              </a:rPr>
              <a:t>: Gen và </a:t>
            </a:r>
            <a:r>
              <a:rPr lang="vi-VN" sz="2800" dirty="0" smtClean="0">
                <a:latin typeface="+mj-lt"/>
              </a:rPr>
              <a:t>pr</a:t>
            </a:r>
            <a:r>
              <a:rPr lang="en-US" sz="2800" dirty="0" smtClean="0">
                <a:latin typeface="+mj-lt"/>
              </a:rPr>
              <a:t>ô</a:t>
            </a:r>
            <a:r>
              <a:rPr lang="vi-VN" sz="2800" dirty="0" smtClean="0">
                <a:latin typeface="+mj-lt"/>
              </a:rPr>
              <a:t>t</a:t>
            </a:r>
            <a:r>
              <a:rPr lang="en-US" sz="2800" dirty="0" smtClean="0">
                <a:latin typeface="+mj-lt"/>
              </a:rPr>
              <a:t>ê</a:t>
            </a:r>
            <a:r>
              <a:rPr lang="vi-VN" sz="2800" dirty="0" smtClean="0">
                <a:latin typeface="+mj-lt"/>
              </a:rPr>
              <a:t>in </a:t>
            </a:r>
            <a:r>
              <a:rPr lang="vi-VN" sz="2800" dirty="0">
                <a:latin typeface="+mj-lt"/>
              </a:rPr>
              <a:t>có mối quan hệ với nhau thông qua cấu trúc trung gian nào?</a:t>
            </a:r>
          </a:p>
          <a:p>
            <a:r>
              <a:rPr lang="vi-VN" sz="2800" dirty="0">
                <a:latin typeface="+mj-lt"/>
              </a:rPr>
              <a:t>A. mARN.</a:t>
            </a:r>
          </a:p>
          <a:p>
            <a:r>
              <a:rPr lang="vi-VN" sz="2800" dirty="0">
                <a:latin typeface="+mj-lt"/>
              </a:rPr>
              <a:t>B. tARN.</a:t>
            </a:r>
          </a:p>
          <a:p>
            <a:r>
              <a:rPr lang="vi-VN" sz="2800" dirty="0">
                <a:latin typeface="+mj-lt"/>
              </a:rPr>
              <a:t>C. rARN.</a:t>
            </a:r>
          </a:p>
          <a:p>
            <a:r>
              <a:rPr lang="vi-VN" sz="2800" dirty="0">
                <a:latin typeface="+mj-lt"/>
              </a:rPr>
              <a:t>D. </a:t>
            </a:r>
            <a:r>
              <a:rPr lang="en-US" sz="2800" dirty="0" err="1" smtClean="0">
                <a:latin typeface="+mj-lt"/>
              </a:rPr>
              <a:t>mARN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và</a:t>
            </a:r>
            <a:r>
              <a:rPr lang="en-US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tARN</a:t>
            </a:r>
            <a:r>
              <a:rPr lang="en-US" sz="2800" dirty="0" smtClean="0">
                <a:latin typeface="+mj-lt"/>
              </a:rPr>
              <a:t>.</a:t>
            </a:r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169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6825" y="1766228"/>
            <a:ext cx="112303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Sơ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đồ mối quan hệ giữa gen và tính trạng nào dưới đây là đúng?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A. ADN → ARN →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ê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→ tính trạng.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B. Gen → mARN → pr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ôêin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→ tính trạng.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Gen → mARN → tính trạng.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D. Gen → ARN →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ê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→ tính trạng.</a:t>
            </a:r>
          </a:p>
        </p:txBody>
      </p:sp>
    </p:spTree>
    <p:extLst>
      <p:ext uri="{BB962C8B-B14F-4D97-AF65-F5344CB8AC3E}">
        <p14:creationId xmlns:p14="http://schemas.microsoft.com/office/powerpoint/2010/main" xmlns="" val="1832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1320" y="1782277"/>
            <a:ext cx="112004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mARN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có vai trò gì trong mối quan hệ giữa gen và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ê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A. Gắn axit amin vào để tổng hợp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ê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B. Truyền đạt thông tin về cấu trúc của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ê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sắp được tổng hợp từ nhân ra tế bào chất.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C. Chứa thông tin mã hoá các axit amin.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D. Cấu trúc nên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rib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tham gia vào tổng hợp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ê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8714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524000"/>
            <a:ext cx="11480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NTBS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Gen (1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=&gt;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mARN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A – T, G – X.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A – U, T – A.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A – U, T – A, G – X, X – G.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D. A – T, T – A, G – X, X - G 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184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NTBS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mARN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prôtêin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A – T, G – X.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 . A – U, T – A.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A – T, T – A, G – X, X – G.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D. A – U, U – A, G – X, X – G.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089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15" name="Oval 19" descr="NST1_2"/>
          <p:cNvSpPr>
            <a:spLocks noChangeArrowheads="1"/>
          </p:cNvSpPr>
          <p:nvPr/>
        </p:nvSpPr>
        <p:spPr bwMode="auto">
          <a:xfrm>
            <a:off x="84674" y="3124211"/>
            <a:ext cx="4857751" cy="3681413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16" name="Oval 20" descr="nst1"/>
          <p:cNvSpPr>
            <a:spLocks noChangeArrowheads="1"/>
          </p:cNvSpPr>
          <p:nvPr/>
        </p:nvSpPr>
        <p:spPr bwMode="auto">
          <a:xfrm>
            <a:off x="110067" y="3124211"/>
            <a:ext cx="4851400" cy="3681413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3031074" y="5514979"/>
            <a:ext cx="2925233" cy="1262063"/>
            <a:chOff x="1432" y="3474"/>
            <a:chExt cx="1382" cy="795"/>
          </a:xfrm>
        </p:grpSpPr>
        <p:sp>
          <p:nvSpPr>
            <p:cNvPr id="80919" name="Text Box 23"/>
            <p:cNvSpPr txBox="1">
              <a:spLocks noChangeArrowheads="1"/>
            </p:cNvSpPr>
            <p:nvPr/>
          </p:nvSpPr>
          <p:spPr bwMode="auto">
            <a:xfrm>
              <a:off x="2086" y="3939"/>
              <a:ext cx="728" cy="3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 b="1" i="1">
                  <a:latin typeface="Times New Roman" pitchFamily="18" charset="0"/>
                  <a:cs typeface="Times New Roman" pitchFamily="18" charset="0"/>
                </a:rPr>
                <a:t>ADN</a:t>
              </a:r>
            </a:p>
          </p:txBody>
        </p:sp>
        <p:sp>
          <p:nvSpPr>
            <p:cNvPr id="80920" name="Line 24"/>
            <p:cNvSpPr>
              <a:spLocks noChangeShapeType="1"/>
            </p:cNvSpPr>
            <p:nvPr/>
          </p:nvSpPr>
          <p:spPr bwMode="auto">
            <a:xfrm>
              <a:off x="1432" y="3474"/>
              <a:ext cx="672" cy="654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4267200" y="4495800"/>
            <a:ext cx="2336800" cy="533400"/>
            <a:chOff x="2016" y="2832"/>
            <a:chExt cx="1104" cy="336"/>
          </a:xfrm>
        </p:grpSpPr>
        <p:sp>
          <p:nvSpPr>
            <p:cNvPr id="80925" name="Text Box 29"/>
            <p:cNvSpPr txBox="1">
              <a:spLocks noChangeArrowheads="1"/>
            </p:cNvSpPr>
            <p:nvPr/>
          </p:nvSpPr>
          <p:spPr bwMode="auto">
            <a:xfrm>
              <a:off x="2496" y="2832"/>
              <a:ext cx="624" cy="3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GEN </a:t>
              </a:r>
            </a:p>
          </p:txBody>
        </p: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2016" y="2832"/>
              <a:ext cx="528" cy="336"/>
              <a:chOff x="2016" y="2832"/>
              <a:chExt cx="528" cy="336"/>
            </a:xfrm>
          </p:grpSpPr>
          <p:sp>
            <p:nvSpPr>
              <p:cNvPr id="80924" name="Line 28"/>
              <p:cNvSpPr>
                <a:spLocks noChangeShapeType="1"/>
              </p:cNvSpPr>
              <p:nvPr/>
            </p:nvSpPr>
            <p:spPr bwMode="auto">
              <a:xfrm>
                <a:off x="2016" y="2832"/>
                <a:ext cx="192" cy="336"/>
              </a:xfrm>
              <a:prstGeom prst="line">
                <a:avLst/>
              </a:prstGeom>
              <a:noFill/>
              <a:ln w="3175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928" name="Line 32"/>
              <p:cNvSpPr>
                <a:spLocks noChangeShapeType="1"/>
              </p:cNvSpPr>
              <p:nvPr/>
            </p:nvSpPr>
            <p:spPr bwMode="auto">
              <a:xfrm flipV="1">
                <a:off x="2208" y="3024"/>
                <a:ext cx="336" cy="144"/>
              </a:xfrm>
              <a:prstGeom prst="line">
                <a:avLst/>
              </a:prstGeom>
              <a:noFill/>
              <a:ln w="3175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" name="Group 75"/>
          <p:cNvGrpSpPr>
            <a:grpSpLocks/>
          </p:cNvGrpSpPr>
          <p:nvPr/>
        </p:nvGrpSpPr>
        <p:grpSpPr bwMode="auto">
          <a:xfrm>
            <a:off x="4089401" y="4692652"/>
            <a:ext cx="2457451" cy="1165226"/>
            <a:chOff x="1932" y="2956"/>
            <a:chExt cx="1161" cy="734"/>
          </a:xfrm>
        </p:grpSpPr>
        <p:sp>
          <p:nvSpPr>
            <p:cNvPr id="80927" name="Text Box 31"/>
            <p:cNvSpPr txBox="1">
              <a:spLocks noChangeArrowheads="1"/>
            </p:cNvSpPr>
            <p:nvPr/>
          </p:nvSpPr>
          <p:spPr bwMode="auto">
            <a:xfrm>
              <a:off x="2400" y="3360"/>
              <a:ext cx="693" cy="3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 b="1" i="1">
                  <a:latin typeface="Times New Roman" pitchFamily="18" charset="0"/>
                  <a:cs typeface="Times New Roman" pitchFamily="18" charset="0"/>
                </a:rPr>
                <a:t>GEN</a:t>
              </a:r>
            </a:p>
          </p:txBody>
        </p:sp>
        <p:grpSp>
          <p:nvGrpSpPr>
            <p:cNvPr id="6" name="Group 73"/>
            <p:cNvGrpSpPr>
              <a:grpSpLocks/>
            </p:cNvGrpSpPr>
            <p:nvPr/>
          </p:nvGrpSpPr>
          <p:grpSpPr bwMode="auto">
            <a:xfrm>
              <a:off x="1932" y="2956"/>
              <a:ext cx="516" cy="452"/>
              <a:chOff x="1932" y="2956"/>
              <a:chExt cx="516" cy="452"/>
            </a:xfrm>
          </p:grpSpPr>
          <p:sp>
            <p:nvSpPr>
              <p:cNvPr id="80926" name="Line 30"/>
              <p:cNvSpPr>
                <a:spLocks noChangeShapeType="1"/>
              </p:cNvSpPr>
              <p:nvPr/>
            </p:nvSpPr>
            <p:spPr bwMode="auto">
              <a:xfrm>
                <a:off x="1932" y="2956"/>
                <a:ext cx="180" cy="308"/>
              </a:xfrm>
              <a:prstGeom prst="line">
                <a:avLst/>
              </a:prstGeom>
              <a:noFill/>
              <a:ln w="3175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929" name="Line 33"/>
              <p:cNvSpPr>
                <a:spLocks noChangeShapeType="1"/>
              </p:cNvSpPr>
              <p:nvPr/>
            </p:nvSpPr>
            <p:spPr bwMode="auto">
              <a:xfrm>
                <a:off x="2112" y="3264"/>
                <a:ext cx="336" cy="144"/>
              </a:xfrm>
              <a:prstGeom prst="line">
                <a:avLst/>
              </a:prstGeom>
              <a:noFill/>
              <a:ln w="3175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0930" name="Text Box 34"/>
          <p:cNvSpPr txBox="1">
            <a:spLocks noChangeArrowheads="1"/>
          </p:cNvSpPr>
          <p:nvPr/>
        </p:nvSpPr>
        <p:spPr bwMode="auto">
          <a:xfrm>
            <a:off x="203200" y="3352804"/>
            <a:ext cx="1828800" cy="95410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Nhân tế bào</a:t>
            </a:r>
          </a:p>
        </p:txBody>
      </p:sp>
      <p:pic>
        <p:nvPicPr>
          <p:cNvPr id="80932" name="Picture 36" descr="200px-Myoglob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27584" y="71449"/>
            <a:ext cx="29464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33" name="Picture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3400" y="3352800"/>
            <a:ext cx="2624667" cy="340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6559558" y="5191137"/>
            <a:ext cx="2889249" cy="523876"/>
            <a:chOff x="3099" y="3270"/>
            <a:chExt cx="1365" cy="330"/>
          </a:xfrm>
        </p:grpSpPr>
        <p:sp>
          <p:nvSpPr>
            <p:cNvPr id="80935" name="Line 39"/>
            <p:cNvSpPr>
              <a:spLocks noChangeShapeType="1"/>
            </p:cNvSpPr>
            <p:nvPr/>
          </p:nvSpPr>
          <p:spPr bwMode="auto">
            <a:xfrm flipV="1">
              <a:off x="3099" y="3552"/>
              <a:ext cx="1365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936" name="Text Box 40"/>
            <p:cNvSpPr txBox="1">
              <a:spLocks noChangeArrowheads="1"/>
            </p:cNvSpPr>
            <p:nvPr/>
          </p:nvSpPr>
          <p:spPr bwMode="auto">
            <a:xfrm>
              <a:off x="3303" y="3270"/>
              <a:ext cx="102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Khuôn mẫu</a:t>
              </a:r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9309100" y="2514607"/>
            <a:ext cx="2844800" cy="977900"/>
            <a:chOff x="4398" y="1584"/>
            <a:chExt cx="1344" cy="616"/>
          </a:xfrm>
        </p:grpSpPr>
        <p:sp>
          <p:nvSpPr>
            <p:cNvPr id="80940" name="Line 44"/>
            <p:cNvSpPr>
              <a:spLocks noChangeShapeType="1"/>
            </p:cNvSpPr>
            <p:nvPr/>
          </p:nvSpPr>
          <p:spPr bwMode="auto">
            <a:xfrm flipH="1" flipV="1">
              <a:off x="5088" y="1584"/>
              <a:ext cx="0" cy="522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941" name="Text Box 45"/>
            <p:cNvSpPr txBox="1">
              <a:spLocks noChangeArrowheads="1"/>
            </p:cNvSpPr>
            <p:nvPr/>
          </p:nvSpPr>
          <p:spPr bwMode="auto">
            <a:xfrm>
              <a:off x="4398" y="1599"/>
              <a:ext cx="1344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Qui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cấu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trúc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                          </a:t>
              </a:r>
            </a:p>
          </p:txBody>
        </p:sp>
      </p:grp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2032000" y="228600"/>
            <a:ext cx="3657600" cy="2286000"/>
            <a:chOff x="960" y="144"/>
            <a:chExt cx="1728" cy="144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80956" name="AutoShape 60"/>
            <p:cNvSpPr>
              <a:spLocks noChangeArrowheads="1"/>
            </p:cNvSpPr>
            <p:nvPr/>
          </p:nvSpPr>
          <p:spPr bwMode="auto">
            <a:xfrm>
              <a:off x="960" y="144"/>
              <a:ext cx="1728" cy="1440"/>
            </a:xfrm>
            <a:prstGeom prst="star16">
              <a:avLst>
                <a:gd name="adj" fmla="val 375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958" name="Text Box 62"/>
            <p:cNvSpPr txBox="1">
              <a:spLocks noChangeArrowheads="1"/>
            </p:cNvSpPr>
            <p:nvPr/>
          </p:nvSpPr>
          <p:spPr bwMode="auto">
            <a:xfrm>
              <a:off x="1209" y="633"/>
              <a:ext cx="1152" cy="872"/>
            </a:xfrm>
            <a:prstGeom prst="rect">
              <a:avLst/>
            </a:prstGeom>
            <a:grp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 TRẠNG CỦA CƠ THỂ</a:t>
              </a:r>
            </a:p>
          </p:txBody>
        </p:sp>
      </p:grp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3860803" y="1539875"/>
            <a:ext cx="2171700" cy="3028950"/>
            <a:chOff x="1824" y="970"/>
            <a:chExt cx="1026" cy="1908"/>
          </a:xfrm>
        </p:grpSpPr>
        <p:sp>
          <p:nvSpPr>
            <p:cNvPr id="80961" name="Line 65"/>
            <p:cNvSpPr>
              <a:spLocks noChangeShapeType="1"/>
            </p:cNvSpPr>
            <p:nvPr/>
          </p:nvSpPr>
          <p:spPr bwMode="auto">
            <a:xfrm rot="15783750" flipV="1">
              <a:off x="1368" y="1612"/>
              <a:ext cx="1908" cy="624"/>
            </a:xfrm>
            <a:prstGeom prst="line">
              <a:avLst/>
            </a:prstGeom>
            <a:noFill/>
            <a:ln w="76200">
              <a:solidFill>
                <a:srgbClr val="0033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962" name="Text Box 66"/>
            <p:cNvSpPr txBox="1">
              <a:spLocks noChangeArrowheads="1"/>
            </p:cNvSpPr>
            <p:nvPr/>
          </p:nvSpPr>
          <p:spPr bwMode="auto">
            <a:xfrm>
              <a:off x="1824" y="1728"/>
              <a:ext cx="102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Qui   định   </a:t>
              </a:r>
            </a:p>
          </p:txBody>
        </p:sp>
      </p:grpSp>
      <p:sp>
        <p:nvSpPr>
          <p:cNvPr id="80965" name="Text Box 69"/>
          <p:cNvSpPr txBox="1">
            <a:spLocks noChangeArrowheads="1"/>
          </p:cNvSpPr>
          <p:nvPr/>
        </p:nvSpPr>
        <p:spPr bwMode="auto">
          <a:xfrm>
            <a:off x="6197600" y="3066452"/>
            <a:ext cx="33528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1" name="Group 78"/>
          <p:cNvGrpSpPr>
            <a:grpSpLocks/>
          </p:cNvGrpSpPr>
          <p:nvPr/>
        </p:nvGrpSpPr>
        <p:grpSpPr bwMode="auto">
          <a:xfrm>
            <a:off x="4978400" y="681040"/>
            <a:ext cx="5816600" cy="1550988"/>
            <a:chOff x="2352" y="429"/>
            <a:chExt cx="2748" cy="977"/>
          </a:xfrm>
        </p:grpSpPr>
        <p:grpSp>
          <p:nvGrpSpPr>
            <p:cNvPr id="12" name="Group 63"/>
            <p:cNvGrpSpPr>
              <a:grpSpLocks/>
            </p:cNvGrpSpPr>
            <p:nvPr/>
          </p:nvGrpSpPr>
          <p:grpSpPr bwMode="auto">
            <a:xfrm>
              <a:off x="2352" y="429"/>
              <a:ext cx="1920" cy="339"/>
              <a:chOff x="2352" y="429"/>
              <a:chExt cx="1920" cy="339"/>
            </a:xfrm>
          </p:grpSpPr>
          <p:sp>
            <p:nvSpPr>
              <p:cNvPr id="80954" name="Text Box 58"/>
              <p:cNvSpPr txBox="1">
                <a:spLocks noChangeArrowheads="1"/>
              </p:cNvSpPr>
              <p:nvPr/>
            </p:nvSpPr>
            <p:spPr bwMode="auto">
              <a:xfrm>
                <a:off x="3024" y="429"/>
                <a:ext cx="768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hiện</a:t>
                </a:r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953" name="Line 57"/>
              <p:cNvSpPr>
                <a:spLocks noChangeShapeType="1"/>
              </p:cNvSpPr>
              <p:nvPr/>
            </p:nvSpPr>
            <p:spPr bwMode="auto">
              <a:xfrm flipH="1">
                <a:off x="2352" y="768"/>
                <a:ext cx="1920" cy="0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0966" name="Text Box 70"/>
            <p:cNvSpPr txBox="1">
              <a:spLocks noChangeArrowheads="1"/>
            </p:cNvSpPr>
            <p:nvPr/>
          </p:nvSpPr>
          <p:spPr bwMode="auto">
            <a:xfrm rot="557697">
              <a:off x="4236" y="1076"/>
              <a:ext cx="864" cy="330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PRÔTÊIN</a:t>
              </a:r>
            </a:p>
          </p:txBody>
        </p:sp>
      </p:grpSp>
      <p:grpSp>
        <p:nvGrpSpPr>
          <p:cNvPr id="13" name="Group 85"/>
          <p:cNvGrpSpPr>
            <a:grpSpLocks/>
          </p:cNvGrpSpPr>
          <p:nvPr/>
        </p:nvGrpSpPr>
        <p:grpSpPr bwMode="auto">
          <a:xfrm>
            <a:off x="5283200" y="4495804"/>
            <a:ext cx="6400800" cy="676275"/>
            <a:chOff x="2496" y="2832"/>
            <a:chExt cx="3024" cy="426"/>
          </a:xfrm>
        </p:grpSpPr>
        <p:sp>
          <p:nvSpPr>
            <p:cNvPr id="80976" name="Text Box 80"/>
            <p:cNvSpPr txBox="1">
              <a:spLocks noChangeArrowheads="1"/>
            </p:cNvSpPr>
            <p:nvPr/>
          </p:nvSpPr>
          <p:spPr bwMode="auto">
            <a:xfrm>
              <a:off x="2496" y="2832"/>
              <a:ext cx="624" cy="3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GEN </a:t>
              </a:r>
            </a:p>
          </p:txBody>
        </p:sp>
        <p:sp>
          <p:nvSpPr>
            <p:cNvPr id="80980" name="Text Box 84"/>
            <p:cNvSpPr txBox="1">
              <a:spLocks noChangeArrowheads="1"/>
            </p:cNvSpPr>
            <p:nvPr/>
          </p:nvSpPr>
          <p:spPr bwMode="auto">
            <a:xfrm>
              <a:off x="4704" y="2928"/>
              <a:ext cx="816" cy="330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mARN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01651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09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80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3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80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09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0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80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2000" fill="hold"/>
                                        <p:tgtEl>
                                          <p:spTgt spid="809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2000" fill="hold"/>
                                        <p:tgtEl>
                                          <p:spTgt spid="809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2000" fill="hold"/>
                                        <p:tgtEl>
                                          <p:spTgt spid="809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809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5" grpId="0" animBg="1"/>
      <p:bldP spid="80916" grpId="0" animBg="1"/>
      <p:bldP spid="80965" grpId="0"/>
      <p:bldP spid="8096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1573" y="207037"/>
            <a:ext cx="8177843" cy="6038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GEN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" y="34497"/>
            <a:ext cx="2087591" cy="82814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56273" y="86255"/>
            <a:ext cx="1673523" cy="7936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http://violet.vn/lequocthang1975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508000" y="76188"/>
            <a:ext cx="1107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SO </a:t>
            </a:r>
            <a:r>
              <a:rPr lang="en-US" sz="2800" b="1" dirty="0" err="1">
                <a:solidFill>
                  <a:srgbClr val="FF0000"/>
                </a:solidFill>
                <a:latin typeface="Garamond" pitchFamily="18" charset="0"/>
              </a:rPr>
              <a:t>SÁNH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Garamond" pitchFamily="18" charset="0"/>
              </a:rPr>
              <a:t>TRÚC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Garamond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Garamond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Garamond" pitchFamily="18" charset="0"/>
              </a:rPr>
              <a:t>PRÔTÊIN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Garamond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Garamond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Garamond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Garamond" pitchFamily="18" charset="0"/>
              </a:rPr>
              <a:t>ARN</a:t>
            </a:r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graphicFrame>
        <p:nvGraphicFramePr>
          <p:cNvPr id="7280" name="Group 112"/>
          <p:cNvGraphicFramePr>
            <a:graphicFrameLocks noGrp="1"/>
          </p:cNvGraphicFramePr>
          <p:nvPr>
            <p:ph idx="4294967295"/>
          </p:nvPr>
        </p:nvGraphicFramePr>
        <p:xfrm>
          <a:off x="336331" y="677921"/>
          <a:ext cx="11582402" cy="6117021"/>
        </p:xfrm>
        <a:graphic>
          <a:graphicData uri="http://schemas.openxmlformats.org/drawingml/2006/table">
            <a:tbl>
              <a:tblPr/>
              <a:tblGrid>
                <a:gridCol w="3289739"/>
                <a:gridCol w="4431863"/>
                <a:gridCol w="3860800"/>
              </a:tblGrid>
              <a:tr h="5598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Prôtêin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ARN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9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hoá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Kích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thước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khối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63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3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đa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thù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6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trúc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256659" y="1276998"/>
            <a:ext cx="3405391" cy="472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C, H, O, N</a:t>
            </a:r>
          </a:p>
        </p:txBody>
      </p:sp>
      <p:sp>
        <p:nvSpPr>
          <p:cNvPr id="7" name="Rectangle 6"/>
          <p:cNvSpPr/>
          <p:nvPr/>
        </p:nvSpPr>
        <p:spPr>
          <a:xfrm>
            <a:off x="8655269" y="1255965"/>
            <a:ext cx="2532955" cy="47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C, H, O, N, P</a:t>
            </a:r>
          </a:p>
        </p:txBody>
      </p:sp>
      <p:sp>
        <p:nvSpPr>
          <p:cNvPr id="8" name="Rectangle 7"/>
          <p:cNvSpPr/>
          <p:nvPr/>
        </p:nvSpPr>
        <p:spPr>
          <a:xfrm>
            <a:off x="4099023" y="1986438"/>
            <a:ext cx="3163613" cy="583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đvC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45179" y="1949650"/>
            <a:ext cx="3163613" cy="493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đvC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5252" y="2743199"/>
            <a:ext cx="3846787" cy="677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82615" y="2711646"/>
            <a:ext cx="3536573" cy="662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nuclêôtit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31023" y="3799505"/>
            <a:ext cx="3652383" cy="1781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20480" y="6012018"/>
            <a:ext cx="3163613" cy="493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1;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2;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3;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lvl="0" algn="just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35015" y="5875352"/>
            <a:ext cx="3536573" cy="662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145647" y="3683883"/>
            <a:ext cx="3652383" cy="1781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nucleôtit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1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1573" y="207037"/>
            <a:ext cx="8177843" cy="6038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GEN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" y="34497"/>
            <a:ext cx="2087591" cy="82814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56273" y="86255"/>
            <a:ext cx="1673523" cy="7936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5176" y="1154508"/>
            <a:ext cx="863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I. </a:t>
            </a:r>
            <a:r>
              <a:rPr lang="en-US" sz="2800" b="1" dirty="0" err="1" smtClean="0">
                <a:latin typeface="Times New Roman" pitchFamily="18" charset="0"/>
              </a:rPr>
              <a:t>Mối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quan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hệ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giữa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ARN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Prôtêin</a:t>
            </a:r>
            <a:endParaRPr lang="en-US" sz="2400" b="1" u="sng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Rectangle 27"/>
          <p:cNvSpPr>
            <a:spLocks noChangeArrowheads="1"/>
          </p:cNvSpPr>
          <p:nvPr/>
        </p:nvSpPr>
        <p:spPr bwMode="auto">
          <a:xfrm>
            <a:off x="139700" y="2314575"/>
            <a:ext cx="6705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8" name="Oval 27"/>
          <p:cNvSpPr/>
          <p:nvPr/>
        </p:nvSpPr>
        <p:spPr>
          <a:xfrm>
            <a:off x="4" y="34497"/>
            <a:ext cx="2087591" cy="82814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656273" y="86255"/>
            <a:ext cx="1673523" cy="7936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81573" y="207037"/>
            <a:ext cx="8177843" cy="6038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GEN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234733" y="1171761"/>
            <a:ext cx="863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I. </a:t>
            </a:r>
            <a:r>
              <a:rPr lang="en-US" sz="2800" b="1" dirty="0" err="1" smtClean="0">
                <a:latin typeface="Times New Roman" pitchFamily="18" charset="0"/>
              </a:rPr>
              <a:t>Mối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quan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hệ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giữa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ARN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Prôtêin</a:t>
            </a:r>
            <a:endParaRPr lang="en-US" sz="2400" b="1" u="sng" dirty="0">
              <a:latin typeface="Times New Roman" pitchFamily="18" charset="0"/>
            </a:endParaRP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288913" y="1665156"/>
            <a:ext cx="58563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</a:rPr>
              <a:t>Vai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trò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mARN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67100" y="2332421"/>
            <a:ext cx="34544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Thảo</a:t>
            </a:r>
            <a:r>
              <a:rPr lang="en-US" sz="2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200301" y="2987834"/>
            <a:ext cx="660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1. Gen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213245" y="3924951"/>
            <a:ext cx="6096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Prôtêin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tổng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7" name="Rectangle 27"/>
          <p:cNvSpPr>
            <a:spLocks noChangeArrowheads="1"/>
          </p:cNvSpPr>
          <p:nvPr/>
        </p:nvSpPr>
        <p:spPr bwMode="auto">
          <a:xfrm>
            <a:off x="13572" y="3922707"/>
            <a:ext cx="6705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126128" y="4828939"/>
            <a:ext cx="650240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Cấu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trúc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trung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giúp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gen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tin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quy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cấu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trúc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prôtêin?Cấu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trúc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vai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34" name="Picture 10" descr="Digit 18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0713" y="1813031"/>
            <a:ext cx="1560787" cy="78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" name="Group 25"/>
          <p:cNvGrpSpPr>
            <a:grpSpLocks/>
          </p:cNvGrpSpPr>
          <p:nvPr/>
        </p:nvGrpSpPr>
        <p:grpSpPr bwMode="auto">
          <a:xfrm>
            <a:off x="6947420" y="2409484"/>
            <a:ext cx="4800600" cy="3962400"/>
            <a:chOff x="2688" y="1776"/>
            <a:chExt cx="3024" cy="2496"/>
          </a:xfrm>
        </p:grpSpPr>
        <p:grpSp>
          <p:nvGrpSpPr>
            <p:cNvPr id="42" name="Group 11"/>
            <p:cNvGrpSpPr>
              <a:grpSpLocks/>
            </p:cNvGrpSpPr>
            <p:nvPr/>
          </p:nvGrpSpPr>
          <p:grpSpPr bwMode="auto">
            <a:xfrm>
              <a:off x="2688" y="1776"/>
              <a:ext cx="3024" cy="2496"/>
              <a:chOff x="816" y="150"/>
              <a:chExt cx="3792" cy="2959"/>
            </a:xfrm>
          </p:grpSpPr>
          <p:pic>
            <p:nvPicPr>
              <p:cNvPr id="45" name="Picture 12" descr="ARN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16" y="150"/>
                <a:ext cx="3792" cy="29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6" name="AutoShape 13"/>
              <p:cNvSpPr>
                <a:spLocks noChangeArrowheads="1"/>
              </p:cNvSpPr>
              <p:nvPr/>
            </p:nvSpPr>
            <p:spPr bwMode="auto">
              <a:xfrm>
                <a:off x="2352" y="816"/>
                <a:ext cx="96" cy="240"/>
              </a:xfrm>
              <a:prstGeom prst="downArrow">
                <a:avLst>
                  <a:gd name="adj1" fmla="val 50000"/>
                  <a:gd name="adj2" fmla="val 6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>
                  <a:latin typeface="VNI-Times" pitchFamily="2" charset="0"/>
                </a:endParaRPr>
              </a:p>
            </p:txBody>
          </p:sp>
          <p:sp>
            <p:nvSpPr>
              <p:cNvPr id="47" name="AutoShape 14"/>
              <p:cNvSpPr>
                <a:spLocks noChangeArrowheads="1"/>
              </p:cNvSpPr>
              <p:nvPr/>
            </p:nvSpPr>
            <p:spPr bwMode="auto">
              <a:xfrm>
                <a:off x="2364" y="1296"/>
                <a:ext cx="96" cy="240"/>
              </a:xfrm>
              <a:prstGeom prst="downArrow">
                <a:avLst>
                  <a:gd name="adj1" fmla="val 50000"/>
                  <a:gd name="adj2" fmla="val 6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>
                  <a:latin typeface="VNI-Times" pitchFamily="2" charset="0"/>
                </a:endParaRPr>
              </a:p>
            </p:txBody>
          </p:sp>
          <p:sp>
            <p:nvSpPr>
              <p:cNvPr id="48" name="AutoShape 15"/>
              <p:cNvSpPr>
                <a:spLocks noChangeArrowheads="1"/>
              </p:cNvSpPr>
              <p:nvPr/>
            </p:nvSpPr>
            <p:spPr bwMode="auto">
              <a:xfrm>
                <a:off x="2400" y="1920"/>
                <a:ext cx="96" cy="240"/>
              </a:xfrm>
              <a:prstGeom prst="downArrow">
                <a:avLst>
                  <a:gd name="adj1" fmla="val 50000"/>
                  <a:gd name="adj2" fmla="val 6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>
                  <a:latin typeface="VNI-Times" pitchFamily="2" charset="0"/>
                </a:endParaRPr>
              </a:p>
            </p:txBody>
          </p:sp>
          <p:sp>
            <p:nvSpPr>
              <p:cNvPr id="49" name="Text Box 16"/>
              <p:cNvSpPr txBox="1">
                <a:spLocks noChangeArrowheads="1"/>
              </p:cNvSpPr>
              <p:nvPr/>
            </p:nvSpPr>
            <p:spPr bwMode="auto">
              <a:xfrm>
                <a:off x="2304" y="2627"/>
                <a:ext cx="768" cy="2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latin typeface="VNI-Times" pitchFamily="2" charset="0"/>
                  </a:rPr>
                  <a:t>mARN</a:t>
                </a:r>
              </a:p>
            </p:txBody>
          </p:sp>
          <p:sp>
            <p:nvSpPr>
              <p:cNvPr id="50" name="Text Box 17"/>
              <p:cNvSpPr txBox="1">
                <a:spLocks noChangeArrowheads="1"/>
              </p:cNvSpPr>
              <p:nvPr/>
            </p:nvSpPr>
            <p:spPr bwMode="auto">
              <a:xfrm>
                <a:off x="2055" y="384"/>
                <a:ext cx="624" cy="2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latin typeface="VNI-Times" pitchFamily="2" charset="0"/>
                  </a:rPr>
                  <a:t>ADN</a:t>
                </a:r>
              </a:p>
            </p:txBody>
          </p:sp>
          <p:sp>
            <p:nvSpPr>
              <p:cNvPr id="51" name="Text Box 18"/>
              <p:cNvSpPr txBox="1">
                <a:spLocks noChangeArrowheads="1"/>
              </p:cNvSpPr>
              <p:nvPr/>
            </p:nvSpPr>
            <p:spPr bwMode="auto">
              <a:xfrm>
                <a:off x="1951" y="1516"/>
                <a:ext cx="817" cy="2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latin typeface="VNI-Times" pitchFamily="2" charset="0"/>
                  </a:rPr>
                  <a:t>mARN</a:t>
                </a:r>
              </a:p>
            </p:txBody>
          </p:sp>
        </p:grpSp>
        <p:sp>
          <p:nvSpPr>
            <p:cNvPr id="43" name="Text Box 23"/>
            <p:cNvSpPr txBox="1">
              <a:spLocks noChangeArrowheads="1"/>
            </p:cNvSpPr>
            <p:nvPr/>
          </p:nvSpPr>
          <p:spPr bwMode="auto">
            <a:xfrm>
              <a:off x="4704" y="1776"/>
              <a:ext cx="433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Nhân</a:t>
              </a:r>
            </a:p>
          </p:txBody>
        </p:sp>
        <p:sp>
          <p:nvSpPr>
            <p:cNvPr id="44" name="Text Box 24"/>
            <p:cNvSpPr txBox="1">
              <a:spLocks noChangeArrowheads="1"/>
            </p:cNvSpPr>
            <p:nvPr/>
          </p:nvSpPr>
          <p:spPr bwMode="auto">
            <a:xfrm>
              <a:off x="5010" y="2160"/>
              <a:ext cx="492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Chất</a:t>
              </a:r>
            </a:p>
            <a:p>
              <a:r>
                <a:rPr lang="en-US"/>
                <a:t>tế bào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18370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3" grpId="1" animBg="1"/>
      <p:bldP spid="35" grpId="0"/>
      <p:bldP spid="35" grpId="1"/>
      <p:bldP spid="36" grpId="0"/>
      <p:bldP spid="36" grpId="1"/>
      <p:bldP spid="38" grpId="0"/>
      <p:bldP spid="3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Rectangle 27"/>
          <p:cNvSpPr>
            <a:spLocks noChangeArrowheads="1"/>
          </p:cNvSpPr>
          <p:nvPr/>
        </p:nvSpPr>
        <p:spPr bwMode="auto">
          <a:xfrm>
            <a:off x="139700" y="2314575"/>
            <a:ext cx="6705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8" name="Oval 27"/>
          <p:cNvSpPr/>
          <p:nvPr/>
        </p:nvSpPr>
        <p:spPr>
          <a:xfrm>
            <a:off x="4" y="34497"/>
            <a:ext cx="2087591" cy="82814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656273" y="86255"/>
            <a:ext cx="1673523" cy="7936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81573" y="207037"/>
            <a:ext cx="8177843" cy="6038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GEN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234733" y="1171761"/>
            <a:ext cx="863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I. </a:t>
            </a:r>
            <a:r>
              <a:rPr lang="en-US" sz="2800" b="1" dirty="0" err="1" smtClean="0">
                <a:latin typeface="Times New Roman" pitchFamily="18" charset="0"/>
              </a:rPr>
              <a:t>Mối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quan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hệ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giữa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ARN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Prôtêin</a:t>
            </a:r>
            <a:endParaRPr lang="en-US" sz="2400" b="1" u="sng" dirty="0">
              <a:latin typeface="Times New Roman" pitchFamily="18" charset="0"/>
            </a:endParaRP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288913" y="1665156"/>
            <a:ext cx="58563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</a:rPr>
              <a:t>Vai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trò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mARN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200301" y="2136470"/>
            <a:ext cx="700454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1. </a:t>
            </a:r>
          </a:p>
          <a:p>
            <a:pPr>
              <a:buFontTx/>
              <a:buChar char="-"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Gen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tế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bào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Vai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mang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thông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tin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cấu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trúc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prôtêin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213244" y="3924951"/>
            <a:ext cx="68497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2.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Prôtêin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tổng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hợp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ở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tế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bào</a:t>
            </a:r>
            <a:endParaRPr lang="en-US" sz="280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37" name="Rectangle 27"/>
          <p:cNvSpPr>
            <a:spLocks noChangeArrowheads="1"/>
          </p:cNvSpPr>
          <p:nvPr/>
        </p:nvSpPr>
        <p:spPr bwMode="auto">
          <a:xfrm>
            <a:off x="13572" y="3922707"/>
            <a:ext cx="6705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7898524" y="1986455"/>
            <a:ext cx="4293476" cy="4385429"/>
            <a:chOff x="2688" y="1776"/>
            <a:chExt cx="3024" cy="2496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688" y="1776"/>
              <a:ext cx="3024" cy="2496"/>
              <a:chOff x="816" y="150"/>
              <a:chExt cx="3792" cy="2959"/>
            </a:xfrm>
          </p:grpSpPr>
          <p:pic>
            <p:nvPicPr>
              <p:cNvPr id="45" name="Picture 12" descr="ARN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16" y="150"/>
                <a:ext cx="3792" cy="29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6" name="AutoShape 13"/>
              <p:cNvSpPr>
                <a:spLocks noChangeArrowheads="1"/>
              </p:cNvSpPr>
              <p:nvPr/>
            </p:nvSpPr>
            <p:spPr bwMode="auto">
              <a:xfrm>
                <a:off x="2352" y="816"/>
                <a:ext cx="96" cy="240"/>
              </a:xfrm>
              <a:prstGeom prst="downArrow">
                <a:avLst>
                  <a:gd name="adj1" fmla="val 50000"/>
                  <a:gd name="adj2" fmla="val 6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>
                  <a:latin typeface="VNI-Times" pitchFamily="2" charset="0"/>
                </a:endParaRPr>
              </a:p>
            </p:txBody>
          </p:sp>
          <p:sp>
            <p:nvSpPr>
              <p:cNvPr id="47" name="AutoShape 14"/>
              <p:cNvSpPr>
                <a:spLocks noChangeArrowheads="1"/>
              </p:cNvSpPr>
              <p:nvPr/>
            </p:nvSpPr>
            <p:spPr bwMode="auto">
              <a:xfrm>
                <a:off x="2364" y="1296"/>
                <a:ext cx="96" cy="240"/>
              </a:xfrm>
              <a:prstGeom prst="downArrow">
                <a:avLst>
                  <a:gd name="adj1" fmla="val 50000"/>
                  <a:gd name="adj2" fmla="val 6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>
                  <a:latin typeface="VNI-Times" pitchFamily="2" charset="0"/>
                </a:endParaRPr>
              </a:p>
            </p:txBody>
          </p:sp>
          <p:sp>
            <p:nvSpPr>
              <p:cNvPr id="48" name="AutoShape 15"/>
              <p:cNvSpPr>
                <a:spLocks noChangeArrowheads="1"/>
              </p:cNvSpPr>
              <p:nvPr/>
            </p:nvSpPr>
            <p:spPr bwMode="auto">
              <a:xfrm>
                <a:off x="2400" y="1920"/>
                <a:ext cx="96" cy="240"/>
              </a:xfrm>
              <a:prstGeom prst="downArrow">
                <a:avLst>
                  <a:gd name="adj1" fmla="val 50000"/>
                  <a:gd name="adj2" fmla="val 6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>
                  <a:latin typeface="VNI-Times" pitchFamily="2" charset="0"/>
                </a:endParaRPr>
              </a:p>
            </p:txBody>
          </p:sp>
          <p:sp>
            <p:nvSpPr>
              <p:cNvPr id="49" name="Text Box 16"/>
              <p:cNvSpPr txBox="1">
                <a:spLocks noChangeArrowheads="1"/>
              </p:cNvSpPr>
              <p:nvPr/>
            </p:nvSpPr>
            <p:spPr bwMode="auto">
              <a:xfrm>
                <a:off x="2304" y="2627"/>
                <a:ext cx="768" cy="2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latin typeface="VNI-Times" pitchFamily="2" charset="0"/>
                  </a:rPr>
                  <a:t>mARN</a:t>
                </a:r>
              </a:p>
            </p:txBody>
          </p:sp>
          <p:sp>
            <p:nvSpPr>
              <p:cNvPr id="50" name="Text Box 17"/>
              <p:cNvSpPr txBox="1">
                <a:spLocks noChangeArrowheads="1"/>
              </p:cNvSpPr>
              <p:nvPr/>
            </p:nvSpPr>
            <p:spPr bwMode="auto">
              <a:xfrm>
                <a:off x="2055" y="384"/>
                <a:ext cx="624" cy="2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latin typeface="VNI-Times" pitchFamily="2" charset="0"/>
                  </a:rPr>
                  <a:t>ADN</a:t>
                </a:r>
              </a:p>
            </p:txBody>
          </p:sp>
          <p:sp>
            <p:nvSpPr>
              <p:cNvPr id="51" name="Text Box 18"/>
              <p:cNvSpPr txBox="1">
                <a:spLocks noChangeArrowheads="1"/>
              </p:cNvSpPr>
              <p:nvPr/>
            </p:nvSpPr>
            <p:spPr bwMode="auto">
              <a:xfrm>
                <a:off x="1951" y="1516"/>
                <a:ext cx="817" cy="2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latin typeface="VNI-Times" pitchFamily="2" charset="0"/>
                  </a:rPr>
                  <a:t>mARN</a:t>
                </a:r>
              </a:p>
            </p:txBody>
          </p:sp>
        </p:grpSp>
        <p:sp>
          <p:nvSpPr>
            <p:cNvPr id="43" name="Text Box 23"/>
            <p:cNvSpPr txBox="1">
              <a:spLocks noChangeArrowheads="1"/>
            </p:cNvSpPr>
            <p:nvPr/>
          </p:nvSpPr>
          <p:spPr bwMode="auto">
            <a:xfrm>
              <a:off x="4704" y="1776"/>
              <a:ext cx="433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Nhân</a:t>
              </a:r>
            </a:p>
          </p:txBody>
        </p:sp>
        <p:sp>
          <p:nvSpPr>
            <p:cNvPr id="44" name="Text Box 24"/>
            <p:cNvSpPr txBox="1">
              <a:spLocks noChangeArrowheads="1"/>
            </p:cNvSpPr>
            <p:nvPr/>
          </p:nvSpPr>
          <p:spPr bwMode="auto">
            <a:xfrm>
              <a:off x="5010" y="2160"/>
              <a:ext cx="492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Chất</a:t>
              </a:r>
            </a:p>
            <a:p>
              <a:r>
                <a:rPr lang="en-US"/>
                <a:t>tế bào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83991" y="4508933"/>
            <a:ext cx="75622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3. </a:t>
            </a:r>
          </a:p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Cấu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trúc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gian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: m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ARN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Vai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truyền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đạt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thông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tin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cấu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trúc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prôtêin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sắp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tổng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tế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bào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18370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Rectangle 27"/>
          <p:cNvSpPr>
            <a:spLocks noChangeArrowheads="1"/>
          </p:cNvSpPr>
          <p:nvPr/>
        </p:nvSpPr>
        <p:spPr bwMode="auto">
          <a:xfrm>
            <a:off x="139700" y="2314575"/>
            <a:ext cx="6705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8" name="Oval 27"/>
          <p:cNvSpPr/>
          <p:nvPr/>
        </p:nvSpPr>
        <p:spPr>
          <a:xfrm>
            <a:off x="4" y="34497"/>
            <a:ext cx="2087591" cy="82814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656273" y="86255"/>
            <a:ext cx="1673523" cy="7936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81573" y="207037"/>
            <a:ext cx="8177843" cy="6038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GEN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234733" y="1171761"/>
            <a:ext cx="863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I. </a:t>
            </a:r>
            <a:r>
              <a:rPr lang="en-US" sz="2800" b="1" dirty="0" err="1" smtClean="0">
                <a:latin typeface="Times New Roman" pitchFamily="18" charset="0"/>
              </a:rPr>
              <a:t>Mối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quan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hệ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giữa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ARN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Prôtêin</a:t>
            </a:r>
            <a:endParaRPr lang="en-US" sz="2400" b="1" u="sng" dirty="0">
              <a:latin typeface="Times New Roman" pitchFamily="18" charset="0"/>
            </a:endParaRP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288913" y="1665156"/>
            <a:ext cx="58563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</a:rPr>
              <a:t>Vai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trò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mARN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37" name="Rectangle 27"/>
          <p:cNvSpPr>
            <a:spLocks noChangeArrowheads="1"/>
          </p:cNvSpPr>
          <p:nvPr/>
        </p:nvSpPr>
        <p:spPr bwMode="auto">
          <a:xfrm>
            <a:off x="13572" y="3922707"/>
            <a:ext cx="6705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126127" y="4934606"/>
            <a:ext cx="6810701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173427" y="2631992"/>
            <a:ext cx="64323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mARN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dạng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trung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gian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vai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trò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truyền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đạt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thông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cấu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trúc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prôtêin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sắp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tổng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chất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tế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bào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25" name="Picture 26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251" y="2208473"/>
            <a:ext cx="429487" cy="37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8370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1718</TotalTime>
  <Words>2242</Words>
  <Application>Microsoft Office PowerPoint</Application>
  <PresentationFormat>Custom</PresentationFormat>
  <Paragraphs>403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ThienIT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107</cp:revision>
  <dcterms:created xsi:type="dcterms:W3CDTF">2021-04-19T03:59:13Z</dcterms:created>
  <dcterms:modified xsi:type="dcterms:W3CDTF">2022-11-09T16:29:45Z</dcterms:modified>
</cp:coreProperties>
</file>